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sldIdLst>
    <p:sldId id="277" r:id="rId4"/>
    <p:sldId id="278" r:id="rId5"/>
    <p:sldId id="285" r:id="rId6"/>
    <p:sldId id="290" r:id="rId7"/>
    <p:sldId id="288" r:id="rId8"/>
    <p:sldId id="293" r:id="rId9"/>
    <p:sldId id="294" r:id="rId10"/>
    <p:sldId id="295" r:id="rId11"/>
    <p:sldId id="297" r:id="rId12"/>
    <p:sldId id="298" r:id="rId13"/>
    <p:sldId id="302" r:id="rId14"/>
    <p:sldId id="300" r:id="rId15"/>
    <p:sldId id="289" r:id="rId16"/>
    <p:sldId id="275" r:id="rId17"/>
    <p:sldId id="276" r:id="rId18"/>
    <p:sldId id="301" r:id="rId19"/>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A4A"/>
    <a:srgbClr val="FF7900"/>
    <a:srgbClr val="EEDEBB"/>
    <a:srgbClr val="A0B9AF"/>
    <a:srgbClr val="DDDDDD"/>
    <a:srgbClr val="EBCE7B"/>
    <a:srgbClr val="00759B"/>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7" d="100"/>
          <a:sy n="137" d="100"/>
        </p:scale>
        <p:origin x="7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descr="PPT_4-3_title.jpg">
            <a:extLst>
              <a:ext uri="{FF2B5EF4-FFF2-40B4-BE49-F238E27FC236}">
                <a16:creationId xmlns:a16="http://schemas.microsoft.com/office/drawing/2014/main" id="{72B5F1E4-AF7C-6CEC-EAD0-F1139EDD2D9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810988"/>
            <a:ext cx="7772400" cy="609600"/>
          </a:xfrm>
        </p:spPr>
        <p:txBody>
          <a:bodyPr/>
          <a:lstStyle/>
          <a:p>
            <a:r>
              <a:rPr lang="en-US"/>
              <a:t>Click to edit Master title style</a:t>
            </a:r>
          </a:p>
        </p:txBody>
      </p:sp>
      <p:sp>
        <p:nvSpPr>
          <p:cNvPr id="3" name="Subtitle 2"/>
          <p:cNvSpPr>
            <a:spLocks noGrp="1"/>
          </p:cNvSpPr>
          <p:nvPr>
            <p:ph type="subTitle" idx="1"/>
          </p:nvPr>
        </p:nvSpPr>
        <p:spPr>
          <a:xfrm>
            <a:off x="609600" y="1326245"/>
            <a:ext cx="7772400" cy="5334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extLst>
      <p:ext uri="{BB962C8B-B14F-4D97-AF65-F5344CB8AC3E}">
        <p14:creationId xmlns:p14="http://schemas.microsoft.com/office/powerpoint/2010/main" val="321643750"/>
      </p:ext>
    </p:extLst>
  </p:cSld>
  <p:clrMapOvr>
    <a:overrideClrMapping bg1="lt1" tx1="dk1" bg2="lt2" tx2="dk2" accent1="accent1" accent2="accent2" accent3="accent3" accent4="accent4" accent5="accent5" accent6="accent6" hlink="hlink" folHlink="folHlink"/>
  </p:clrMapOvr>
  <p:transition spd="slow"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1082" y="0"/>
            <a:ext cx="8229600" cy="1143000"/>
          </a:xfrm>
        </p:spPr>
        <p:txBody>
          <a:bodyPr/>
          <a:lstStyle/>
          <a:p>
            <a:r>
              <a:rPr lang="en-US" dirty="0"/>
              <a:t>Click to edit Master title style</a:t>
            </a:r>
          </a:p>
        </p:txBody>
      </p:sp>
      <p:sp>
        <p:nvSpPr>
          <p:cNvPr id="3" name="Content Placeholder 2"/>
          <p:cNvSpPr>
            <a:spLocks noGrp="1"/>
          </p:cNvSpPr>
          <p:nvPr>
            <p:ph idx="1"/>
          </p:nvPr>
        </p:nvSpPr>
        <p:spPr>
          <a:xfrm>
            <a:off x="381000" y="1295400"/>
            <a:ext cx="8458200" cy="5105400"/>
          </a:xfrm>
        </p:spPr>
        <p:txBody>
          <a:bodyPr/>
          <a:lstStyle>
            <a:lvl1pPr marL="171450" indent="-171450">
              <a:buFont typeface="Arial"/>
              <a:buChar char="•"/>
              <a:defRPr/>
            </a:lvl1pPr>
            <a:lvl2pPr marL="569913" indent="-171450">
              <a:defRPr/>
            </a:lvl2pPr>
            <a:lvl3pPr marL="911225" indent="-169863">
              <a:buFont typeface="Arial"/>
              <a:buChar char="•"/>
              <a:defRPr/>
            </a:lvl3pPr>
            <a:lvl4pPr marL="1254125" indent="-171450">
              <a:defRPr/>
            </a:lvl4pPr>
            <a:lvl5pPr marL="1489075" indent="-12065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7834330"/>
      </p:ext>
    </p:extLst>
  </p:cSld>
  <p:clrMapOvr>
    <a:masterClrMapping/>
  </p:clrMapOvr>
  <p:transition spd="slow"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938587"/>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3840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46569233"/>
      </p:ext>
    </p:extLst>
  </p:cSld>
  <p:clrMapOvr>
    <a:masterClrMapping/>
  </p:clrMapOvr>
  <p:transition spd="slow"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75561" y="1295400"/>
            <a:ext cx="4038600" cy="5105400"/>
          </a:xfrm>
        </p:spPr>
        <p:txBody>
          <a:bodyPr/>
          <a:lstStyle>
            <a:lvl1pPr marL="171450" indent="-171450">
              <a:buFont typeface="Arial"/>
              <a:buChar char="•"/>
              <a:defRPr sz="2800"/>
            </a:lvl1pPr>
            <a:lvl2pPr marL="627063" indent="-228600">
              <a:defRPr sz="2400"/>
            </a:lvl2pPr>
            <a:lvl3pPr marL="911225" indent="-169863">
              <a:buFont typeface="Arial"/>
              <a:buChar char="•"/>
              <a:defRPr sz="2000"/>
            </a:lvl3pPr>
            <a:lvl4pPr marL="1196975" indent="-171450">
              <a:defRPr sz="1800"/>
            </a:lvl4pPr>
            <a:lvl5pPr marL="1546225" indent="-177800">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321082" y="0"/>
            <a:ext cx="8229600" cy="1143000"/>
          </a:xfrm>
        </p:spPr>
        <p:txBody>
          <a:bodyPr/>
          <a:lstStyle/>
          <a:p>
            <a:r>
              <a:rPr lang="en-US" dirty="0"/>
              <a:t>Click to edit Master title style</a:t>
            </a:r>
          </a:p>
        </p:txBody>
      </p:sp>
      <p:sp>
        <p:nvSpPr>
          <p:cNvPr id="8" name="Content Placeholder 2"/>
          <p:cNvSpPr>
            <a:spLocks noGrp="1"/>
          </p:cNvSpPr>
          <p:nvPr>
            <p:ph sz="half" idx="10"/>
          </p:nvPr>
        </p:nvSpPr>
        <p:spPr>
          <a:xfrm>
            <a:off x="4724400" y="1295400"/>
            <a:ext cx="4038600" cy="5105400"/>
          </a:xfrm>
        </p:spPr>
        <p:txBody>
          <a:bodyPr/>
          <a:lstStyle>
            <a:lvl1pPr marL="171450" indent="-171450">
              <a:buFont typeface="Arial"/>
              <a:buChar char="•"/>
              <a:defRPr sz="2800"/>
            </a:lvl1pPr>
            <a:lvl2pPr marL="627063" indent="-228600">
              <a:defRPr sz="2400"/>
            </a:lvl2pPr>
            <a:lvl3pPr marL="911225" indent="-169863">
              <a:buFont typeface="Arial"/>
              <a:buChar char="•"/>
              <a:defRPr sz="2000"/>
            </a:lvl3pPr>
            <a:lvl4pPr marL="1196975" indent="-171450">
              <a:defRPr sz="1800"/>
            </a:lvl4pPr>
            <a:lvl5pPr marL="1546225" indent="-177800">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6684401"/>
      </p:ext>
    </p:extLst>
  </p:cSld>
  <p:clrMapOvr>
    <a:masterClrMapping/>
  </p:clrMapOvr>
  <p:transition spd="slow"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321082" y="0"/>
            <a:ext cx="8229600" cy="1143000"/>
          </a:xfrm>
        </p:spPr>
        <p:txBody>
          <a:bodyPr/>
          <a:lstStyle/>
          <a:p>
            <a:r>
              <a:rPr lang="en-US" dirty="0"/>
              <a:t>Click to edit Master title style</a:t>
            </a:r>
          </a:p>
        </p:txBody>
      </p:sp>
    </p:spTree>
    <p:extLst>
      <p:ext uri="{BB962C8B-B14F-4D97-AF65-F5344CB8AC3E}">
        <p14:creationId xmlns:p14="http://schemas.microsoft.com/office/powerpoint/2010/main" val="3432924587"/>
      </p:ext>
    </p:extLst>
  </p:cSld>
  <p:clrMapOvr>
    <a:masterClrMapping/>
  </p:clrMapOvr>
  <p:transition spd="slow"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624"/>
      </p:ext>
    </p:extLst>
  </p:cSld>
  <p:clrMapOvr>
    <a:masterClrMapping/>
  </p:clrMapOvr>
  <p:transition spd="slow" advTm="3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8DD8B0B-8122-3552-6AD4-E38E57051A8D}"/>
              </a:ext>
            </a:extLst>
          </p:cNvPr>
          <p:cNvSpPr>
            <a:spLocks noGrp="1" noChangeArrowheads="1"/>
          </p:cNvSpPr>
          <p:nvPr>
            <p:ph type="title"/>
          </p:nvPr>
        </p:nvSpPr>
        <p:spPr bwMode="auto">
          <a:xfrm>
            <a:off x="2286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84110BBB-591D-6D91-F5FE-9235C72CD96D}"/>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31" name="Rectangle 7">
            <a:extLst>
              <a:ext uri="{FF2B5EF4-FFF2-40B4-BE49-F238E27FC236}">
                <a16:creationId xmlns:a16="http://schemas.microsoft.com/office/drawing/2014/main" id="{A29DAE07-FD07-4538-4137-D04F0CED60D0}"/>
              </a:ext>
            </a:extLst>
          </p:cNvPr>
          <p:cNvSpPr>
            <a:spLocks noGrp="1" noChangeArrowheads="1"/>
          </p:cNvSpPr>
          <p:nvPr>
            <p:ph type="sldNum" sz="quarter" idx="4"/>
          </p:nvPr>
        </p:nvSpPr>
        <p:spPr bwMode="auto">
          <a:xfrm>
            <a:off x="7010400" y="661987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latin typeface="Arial Narrow" panose="020B0606020202030204" pitchFamily="34" charset="0"/>
              </a:defRPr>
            </a:lvl1pPr>
          </a:lstStyle>
          <a:p>
            <a:fld id="{17AA98CF-FEBB-4895-B81D-E355818823BE}" type="slidenum">
              <a:rPr lang="en-GB" altLang="en-US"/>
              <a:pPr/>
              <a:t>‹#›</a:t>
            </a:fld>
            <a:endParaRPr lang="en-GB" altLang="en-US"/>
          </a:p>
        </p:txBody>
      </p:sp>
      <p:pic>
        <p:nvPicPr>
          <p:cNvPr id="1029" name="Picture 4" descr="PPT_4-3_content.jpg">
            <a:extLst>
              <a:ext uri="{FF2B5EF4-FFF2-40B4-BE49-F238E27FC236}">
                <a16:creationId xmlns:a16="http://schemas.microsoft.com/office/drawing/2014/main" id="{35E96B4C-A594-AE29-0535-C1143CF06DD2}"/>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Lst>
  <p:transition spd="slow" advTm="3000">
    <p:wipe/>
  </p:transition>
  <p:txStyles>
    <p:titleStyle>
      <a:lvl1pPr algn="l" rtl="0" eaLnBrk="0" fontAlgn="base" hangingPunct="0">
        <a:lnSpc>
          <a:spcPct val="80000"/>
        </a:lnSpc>
        <a:spcBef>
          <a:spcPct val="0"/>
        </a:spcBef>
        <a:spcAft>
          <a:spcPct val="0"/>
        </a:spcAft>
        <a:defRPr sz="3000" b="1">
          <a:solidFill>
            <a:schemeClr val="bg1"/>
          </a:solidFill>
          <a:latin typeface="+mj-lt"/>
          <a:ea typeface="MS PGothic" panose="020B0600070205080204" pitchFamily="34" charset="-128"/>
          <a:cs typeface="ＭＳ Ｐゴシック" pitchFamily="-84" charset="-128"/>
        </a:defRPr>
      </a:lvl1pPr>
      <a:lvl2pPr algn="l" rtl="0" eaLnBrk="0" fontAlgn="base" hangingPunct="0">
        <a:lnSpc>
          <a:spcPct val="80000"/>
        </a:lnSpc>
        <a:spcBef>
          <a:spcPct val="0"/>
        </a:spcBef>
        <a:spcAft>
          <a:spcPct val="0"/>
        </a:spcAft>
        <a:defRPr sz="3000" b="1">
          <a:solidFill>
            <a:schemeClr val="bg1"/>
          </a:solidFill>
          <a:latin typeface="Arial Narrow" pitchFamily="13" charset="0"/>
          <a:ea typeface="MS PGothic" panose="020B0600070205080204" pitchFamily="34" charset="-128"/>
          <a:cs typeface="ＭＳ Ｐゴシック" pitchFamily="-84" charset="-128"/>
        </a:defRPr>
      </a:lvl2pPr>
      <a:lvl3pPr algn="l" rtl="0" eaLnBrk="0" fontAlgn="base" hangingPunct="0">
        <a:lnSpc>
          <a:spcPct val="80000"/>
        </a:lnSpc>
        <a:spcBef>
          <a:spcPct val="0"/>
        </a:spcBef>
        <a:spcAft>
          <a:spcPct val="0"/>
        </a:spcAft>
        <a:defRPr sz="3000" b="1">
          <a:solidFill>
            <a:schemeClr val="bg1"/>
          </a:solidFill>
          <a:latin typeface="Arial Narrow" pitchFamily="13" charset="0"/>
          <a:ea typeface="MS PGothic" panose="020B0600070205080204" pitchFamily="34" charset="-128"/>
          <a:cs typeface="ＭＳ Ｐゴシック" pitchFamily="-84" charset="-128"/>
        </a:defRPr>
      </a:lvl3pPr>
      <a:lvl4pPr algn="l" rtl="0" eaLnBrk="0" fontAlgn="base" hangingPunct="0">
        <a:lnSpc>
          <a:spcPct val="80000"/>
        </a:lnSpc>
        <a:spcBef>
          <a:spcPct val="0"/>
        </a:spcBef>
        <a:spcAft>
          <a:spcPct val="0"/>
        </a:spcAft>
        <a:defRPr sz="3000" b="1">
          <a:solidFill>
            <a:schemeClr val="bg1"/>
          </a:solidFill>
          <a:latin typeface="Arial Narrow" pitchFamily="13" charset="0"/>
          <a:ea typeface="MS PGothic" panose="020B0600070205080204" pitchFamily="34" charset="-128"/>
          <a:cs typeface="ＭＳ Ｐゴシック" pitchFamily="-84" charset="-128"/>
        </a:defRPr>
      </a:lvl4pPr>
      <a:lvl5pPr algn="l" rtl="0" eaLnBrk="0" fontAlgn="base" hangingPunct="0">
        <a:lnSpc>
          <a:spcPct val="80000"/>
        </a:lnSpc>
        <a:spcBef>
          <a:spcPct val="0"/>
        </a:spcBef>
        <a:spcAft>
          <a:spcPct val="0"/>
        </a:spcAft>
        <a:defRPr sz="3000" b="1">
          <a:solidFill>
            <a:schemeClr val="bg1"/>
          </a:solidFill>
          <a:latin typeface="Arial Narrow" pitchFamily="13" charset="0"/>
          <a:ea typeface="MS PGothic" panose="020B0600070205080204" pitchFamily="34" charset="-128"/>
          <a:cs typeface="ＭＳ Ｐゴシック" pitchFamily="-84" charset="-128"/>
        </a:defRPr>
      </a:lvl5pPr>
      <a:lvl6pPr marL="457200" algn="l" rtl="0" fontAlgn="base">
        <a:lnSpc>
          <a:spcPct val="80000"/>
        </a:lnSpc>
        <a:spcBef>
          <a:spcPct val="0"/>
        </a:spcBef>
        <a:spcAft>
          <a:spcPct val="0"/>
        </a:spcAft>
        <a:defRPr sz="3000" b="1">
          <a:solidFill>
            <a:schemeClr val="bg1"/>
          </a:solidFill>
          <a:latin typeface="Arial Narrow" pitchFamily="13" charset="0"/>
        </a:defRPr>
      </a:lvl6pPr>
      <a:lvl7pPr marL="914400" algn="l" rtl="0" fontAlgn="base">
        <a:lnSpc>
          <a:spcPct val="80000"/>
        </a:lnSpc>
        <a:spcBef>
          <a:spcPct val="0"/>
        </a:spcBef>
        <a:spcAft>
          <a:spcPct val="0"/>
        </a:spcAft>
        <a:defRPr sz="3000" b="1">
          <a:solidFill>
            <a:schemeClr val="bg1"/>
          </a:solidFill>
          <a:latin typeface="Arial Narrow" pitchFamily="13" charset="0"/>
        </a:defRPr>
      </a:lvl7pPr>
      <a:lvl8pPr marL="1371600" algn="l" rtl="0" fontAlgn="base">
        <a:lnSpc>
          <a:spcPct val="80000"/>
        </a:lnSpc>
        <a:spcBef>
          <a:spcPct val="0"/>
        </a:spcBef>
        <a:spcAft>
          <a:spcPct val="0"/>
        </a:spcAft>
        <a:defRPr sz="3000" b="1">
          <a:solidFill>
            <a:schemeClr val="bg1"/>
          </a:solidFill>
          <a:latin typeface="Arial Narrow" pitchFamily="13" charset="0"/>
        </a:defRPr>
      </a:lvl8pPr>
      <a:lvl9pPr marL="1828800" algn="l" rtl="0" fontAlgn="base">
        <a:lnSpc>
          <a:spcPct val="80000"/>
        </a:lnSpc>
        <a:spcBef>
          <a:spcPct val="0"/>
        </a:spcBef>
        <a:spcAft>
          <a:spcPct val="0"/>
        </a:spcAft>
        <a:defRPr sz="3000" b="1">
          <a:solidFill>
            <a:schemeClr val="bg1"/>
          </a:solidFill>
          <a:latin typeface="Arial Narrow" pitchFamily="13" charset="0"/>
        </a:defRPr>
      </a:lvl9pPr>
    </p:titleStyle>
    <p:bodyStyle>
      <a:lvl1pPr marL="342900" indent="-342900" algn="l" rtl="0" eaLnBrk="0" fontAlgn="base" hangingPunct="0">
        <a:spcBef>
          <a:spcPct val="20000"/>
        </a:spcBef>
        <a:spcAft>
          <a:spcPct val="0"/>
        </a:spcAft>
        <a:buClr>
          <a:srgbClr val="FF6600"/>
        </a:buClr>
        <a:buSzPct val="85000"/>
        <a:buChar char="•"/>
        <a:defRPr sz="2400">
          <a:solidFill>
            <a:schemeClr val="tx1"/>
          </a:solidFill>
          <a:latin typeface="+mn-lt"/>
          <a:ea typeface="MS PGothic" panose="020B0600070205080204" pitchFamily="34" charset="-128"/>
          <a:cs typeface="ＭＳ Ｐゴシック" pitchFamily="-84" charset="-128"/>
        </a:defRPr>
      </a:lvl1pPr>
      <a:lvl2pPr marL="742950" indent="-285750" algn="l" rtl="0" eaLnBrk="0" fontAlgn="base" hangingPunct="0">
        <a:spcBef>
          <a:spcPct val="20000"/>
        </a:spcBef>
        <a:spcAft>
          <a:spcPct val="0"/>
        </a:spcAft>
        <a:buClr>
          <a:srgbClr val="FF6600"/>
        </a:buClr>
        <a:buFont typeface="Arial" panose="020B0604020202020204" pitchFamily="34" charset="0"/>
        <a:buChar char="◦"/>
        <a:defRPr sz="2000">
          <a:solidFill>
            <a:schemeClr val="tx1"/>
          </a:solidFill>
          <a:latin typeface="+mn-lt"/>
          <a:ea typeface="MS PGothic" panose="020B0600070205080204" pitchFamily="34" charset="-128"/>
          <a:cs typeface="ＭＳ Ｐゴシック" pitchFamily="-84" charset="-128"/>
        </a:defRPr>
      </a:lvl2pPr>
      <a:lvl3pPr marL="1143000" indent="-228600" algn="l" rtl="0" eaLnBrk="0" fontAlgn="base" hangingPunct="0">
        <a:spcBef>
          <a:spcPct val="20000"/>
        </a:spcBef>
        <a:spcAft>
          <a:spcPct val="0"/>
        </a:spcAft>
        <a:buClr>
          <a:srgbClr val="FF6600"/>
        </a:buClr>
        <a:buSzPct val="85000"/>
        <a:buChar char="•"/>
        <a:defRPr>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lr>
          <a:srgbClr val="FF6600"/>
        </a:buClr>
        <a:buSzPct val="85000"/>
        <a:buChar char="–"/>
        <a:defRPr sz="14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lr>
          <a:srgbClr val="FF6600"/>
        </a:buClr>
        <a:buSzPct val="85000"/>
        <a:buChar char="»"/>
        <a:defRPr sz="1200">
          <a:solidFill>
            <a:schemeClr val="tx1"/>
          </a:solidFill>
          <a:latin typeface="+mn-lt"/>
          <a:ea typeface="MS PGothic" panose="020B0600070205080204" pitchFamily="34" charset="-128"/>
        </a:defRPr>
      </a:lvl5pPr>
      <a:lvl6pPr marL="2514600" indent="-228600" algn="l" rtl="0" fontAlgn="base">
        <a:spcBef>
          <a:spcPct val="20000"/>
        </a:spcBef>
        <a:spcAft>
          <a:spcPct val="0"/>
        </a:spcAft>
        <a:buClr>
          <a:srgbClr val="FF6600"/>
        </a:buClr>
        <a:buSzPct val="85000"/>
        <a:buChar char="»"/>
        <a:defRPr sz="1200">
          <a:solidFill>
            <a:schemeClr val="tx1"/>
          </a:solidFill>
          <a:latin typeface="+mn-lt"/>
          <a:ea typeface="ＭＳ Ｐゴシック" pitchFamily="13" charset="-128"/>
        </a:defRPr>
      </a:lvl6pPr>
      <a:lvl7pPr marL="2971800" indent="-228600" algn="l" rtl="0" fontAlgn="base">
        <a:spcBef>
          <a:spcPct val="20000"/>
        </a:spcBef>
        <a:spcAft>
          <a:spcPct val="0"/>
        </a:spcAft>
        <a:buClr>
          <a:srgbClr val="FF6600"/>
        </a:buClr>
        <a:buSzPct val="85000"/>
        <a:buChar char="»"/>
        <a:defRPr sz="1200">
          <a:solidFill>
            <a:schemeClr val="tx1"/>
          </a:solidFill>
          <a:latin typeface="+mn-lt"/>
          <a:ea typeface="ＭＳ Ｐゴシック" pitchFamily="13" charset="-128"/>
        </a:defRPr>
      </a:lvl7pPr>
      <a:lvl8pPr marL="3429000" indent="-228600" algn="l" rtl="0" fontAlgn="base">
        <a:spcBef>
          <a:spcPct val="20000"/>
        </a:spcBef>
        <a:spcAft>
          <a:spcPct val="0"/>
        </a:spcAft>
        <a:buClr>
          <a:srgbClr val="FF6600"/>
        </a:buClr>
        <a:buSzPct val="85000"/>
        <a:buChar char="»"/>
        <a:defRPr sz="1200">
          <a:solidFill>
            <a:schemeClr val="tx1"/>
          </a:solidFill>
          <a:latin typeface="+mn-lt"/>
          <a:ea typeface="ＭＳ Ｐゴシック" pitchFamily="13" charset="-128"/>
        </a:defRPr>
      </a:lvl8pPr>
      <a:lvl9pPr marL="3886200" indent="-228600" algn="l" rtl="0" fontAlgn="base">
        <a:spcBef>
          <a:spcPct val="20000"/>
        </a:spcBef>
        <a:spcAft>
          <a:spcPct val="0"/>
        </a:spcAft>
        <a:buClr>
          <a:srgbClr val="FF6600"/>
        </a:buClr>
        <a:buSzPct val="85000"/>
        <a:buChar char="»"/>
        <a:defRPr sz="1200">
          <a:solidFill>
            <a:schemeClr val="tx1"/>
          </a:solidFill>
          <a:latin typeface="+mn-lt"/>
          <a:ea typeface="ＭＳ Ｐゴシック" pitchFamily="13"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a:extLst>
              <a:ext uri="{FF2B5EF4-FFF2-40B4-BE49-F238E27FC236}">
                <a16:creationId xmlns:a16="http://schemas.microsoft.com/office/drawing/2014/main" id="{86BD5E4E-C203-D8C7-D275-992AF5141A39}"/>
              </a:ext>
            </a:extLst>
          </p:cNvPr>
          <p:cNvSpPr>
            <a:spLocks noGrp="1"/>
          </p:cNvSpPr>
          <p:nvPr>
            <p:ph type="ctrTitle"/>
          </p:nvPr>
        </p:nvSpPr>
        <p:spPr>
          <a:xfrm>
            <a:off x="609600" y="811213"/>
            <a:ext cx="7772400" cy="609600"/>
          </a:xfrm>
        </p:spPr>
        <p:txBody>
          <a:bodyPr/>
          <a:lstStyle/>
          <a:p>
            <a:pPr eaLnBrk="1" hangingPunct="1"/>
            <a:r>
              <a:rPr lang="en-US" altLang="en-US">
                <a:latin typeface="Arial" panose="020B0604020202020204" pitchFamily="34" charset="0"/>
                <a:cs typeface="Arial" panose="020B0604020202020204" pitchFamily="34" charset="0"/>
              </a:rPr>
              <a:t>How to get my paper published?</a:t>
            </a:r>
          </a:p>
        </p:txBody>
      </p:sp>
      <p:sp>
        <p:nvSpPr>
          <p:cNvPr id="3074" name="Subtitle 2">
            <a:extLst>
              <a:ext uri="{FF2B5EF4-FFF2-40B4-BE49-F238E27FC236}">
                <a16:creationId xmlns:a16="http://schemas.microsoft.com/office/drawing/2014/main" id="{832FC61B-3F60-1D41-478F-FBD476F7F450}"/>
              </a:ext>
            </a:extLst>
          </p:cNvPr>
          <p:cNvSpPr>
            <a:spLocks noGrp="1"/>
          </p:cNvSpPr>
          <p:nvPr>
            <p:ph type="subTitle" idx="1"/>
          </p:nvPr>
        </p:nvSpPr>
        <p:spPr>
          <a:xfrm>
            <a:off x="609600" y="1325563"/>
            <a:ext cx="7772400" cy="533400"/>
          </a:xfrm>
        </p:spPr>
        <p:txBody>
          <a:bodyPr/>
          <a:lstStyle/>
          <a:p>
            <a:pPr eaLnBrk="1" hangingPunct="1"/>
            <a:r>
              <a:rPr lang="en-US" altLang="en-US">
                <a:latin typeface="Arial" panose="020B0604020202020204" pitchFamily="34" charset="0"/>
                <a:cs typeface="Arial" panose="020B0604020202020204" pitchFamily="34" charset="0"/>
              </a:rPr>
              <a:t>Presented by: Nadia Rosenthal, Editor-in-Chief, </a:t>
            </a:r>
            <a:r>
              <a:rPr lang="en-US" altLang="en-US" b="1" i="1">
                <a:latin typeface="Arial" panose="020B0604020202020204" pitchFamily="34" charset="0"/>
                <a:cs typeface="Arial" panose="020B0604020202020204" pitchFamily="34" charset="0"/>
              </a:rPr>
              <a:t>Differentiation</a:t>
            </a:r>
          </a:p>
        </p:txBody>
      </p:sp>
      <p:pic>
        <p:nvPicPr>
          <p:cNvPr id="3075" name="Picture 3">
            <a:extLst>
              <a:ext uri="{FF2B5EF4-FFF2-40B4-BE49-F238E27FC236}">
                <a16:creationId xmlns:a16="http://schemas.microsoft.com/office/drawing/2014/main" id="{ADCCDBA0-E865-1415-898E-F40B82121E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5486400"/>
            <a:ext cx="11064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797D88B2-D149-F287-233D-83A60A2328EE}"/>
              </a:ext>
            </a:extLst>
          </p:cNvPr>
          <p:cNvSpPr>
            <a:spLocks noChangeArrowheads="1"/>
          </p:cNvSpPr>
          <p:nvPr/>
        </p:nvSpPr>
        <p:spPr bwMode="auto">
          <a:xfrm>
            <a:off x="304800" y="2286000"/>
            <a:ext cx="8839200" cy="4572000"/>
          </a:xfrm>
          <a:prstGeom prst="rect">
            <a:avLst/>
          </a:prstGeom>
          <a:gradFill rotWithShape="1">
            <a:gsLst>
              <a:gs pos="0">
                <a:srgbClr val="FFBA6D"/>
              </a:gs>
              <a:gs pos="100000">
                <a:srgbClr val="FF9914"/>
              </a:gs>
            </a:gsLst>
            <a:lin ang="5400000"/>
          </a:gra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pic>
        <p:nvPicPr>
          <p:cNvPr id="3077" name="Picture 6" descr="Peer-Review.jpg">
            <a:extLst>
              <a:ext uri="{FF2B5EF4-FFF2-40B4-BE49-F238E27FC236}">
                <a16:creationId xmlns:a16="http://schemas.microsoft.com/office/drawing/2014/main" id="{A842F0AE-BD91-8A82-02E3-4F739087CD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509838"/>
            <a:ext cx="5715000"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31AACCD3-F059-1C30-2CE1-C8C842A241F7}"/>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How to publish a paper</a:t>
            </a:r>
          </a:p>
        </p:txBody>
      </p:sp>
      <p:pic>
        <p:nvPicPr>
          <p:cNvPr id="4098" name="Picture 4" descr="figab.png">
            <a:extLst>
              <a:ext uri="{FF2B5EF4-FFF2-40B4-BE49-F238E27FC236}">
                <a16:creationId xmlns:a16="http://schemas.microsoft.com/office/drawing/2014/main" id="{C334A777-91B8-B903-A9D6-467D3B7932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70651120-F8D8-C2AF-5D23-97F585D45FD4}"/>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What makes a good paper? Groundwork</a:t>
            </a:r>
          </a:p>
        </p:txBody>
      </p:sp>
      <p:sp>
        <p:nvSpPr>
          <p:cNvPr id="5122" name="Content Placeholder 4">
            <a:extLst>
              <a:ext uri="{FF2B5EF4-FFF2-40B4-BE49-F238E27FC236}">
                <a16:creationId xmlns:a16="http://schemas.microsoft.com/office/drawing/2014/main" id="{E7D78571-200C-59D2-DD6D-37F12C1073A1}"/>
              </a:ext>
            </a:extLst>
          </p:cNvPr>
          <p:cNvSpPr>
            <a:spLocks noGrp="1"/>
          </p:cNvSpPr>
          <p:nvPr>
            <p:ph idx="1"/>
          </p:nvPr>
        </p:nvSpPr>
        <p:spPr/>
        <p:txBody>
          <a:bodyPr/>
          <a:lstStyle/>
          <a:p>
            <a:pPr>
              <a:buFontTx/>
              <a:buChar char="•"/>
            </a:pPr>
            <a:r>
              <a:rPr lang="en-US" altLang="en-US">
                <a:latin typeface="Arial" panose="020B0604020202020204" pitchFamily="34" charset="0"/>
                <a:cs typeface="Arial" panose="020B0604020202020204" pitchFamily="34" charset="0"/>
              </a:rPr>
              <a:t>The most fundamental ingredient is </a:t>
            </a:r>
            <a:r>
              <a:rPr lang="en-US" altLang="en-US" b="1">
                <a:latin typeface="Arial" panose="020B0604020202020204" pitchFamily="34" charset="0"/>
                <a:cs typeface="Arial" panose="020B0604020202020204" pitchFamily="34" charset="0"/>
              </a:rPr>
              <a:t>excellent research.</a:t>
            </a:r>
          </a:p>
          <a:p>
            <a:pPr>
              <a:buFontTx/>
              <a:buChar char="•"/>
            </a:pPr>
            <a:r>
              <a:rPr lang="en-US" altLang="en-US">
                <a:latin typeface="Arial" panose="020B0604020202020204" pitchFamily="34" charset="0"/>
                <a:cs typeface="Arial" panose="020B0604020202020204" pitchFamily="34" charset="0"/>
              </a:rPr>
              <a:t>Work with the </a:t>
            </a:r>
            <a:r>
              <a:rPr lang="en-US" altLang="en-US" b="1">
                <a:latin typeface="Arial" panose="020B0604020202020204" pitchFamily="34" charset="0"/>
                <a:cs typeface="Arial" panose="020B0604020202020204" pitchFamily="34" charset="0"/>
              </a:rPr>
              <a:t>best scientists </a:t>
            </a:r>
            <a:r>
              <a:rPr lang="en-US" altLang="en-US">
                <a:latin typeface="Arial" panose="020B0604020202020204" pitchFamily="34" charset="0"/>
                <a:cs typeface="Arial" panose="020B0604020202020204" pitchFamily="34" charset="0"/>
              </a:rPr>
              <a:t>you can, in the best lab you can find, so you are surrounded by excellence during your training.</a:t>
            </a:r>
          </a:p>
          <a:p>
            <a:pPr>
              <a:buFontTx/>
              <a:buChar char="•"/>
            </a:pPr>
            <a:r>
              <a:rPr lang="en-US" altLang="en-US">
                <a:latin typeface="Arial" panose="020B0604020202020204" pitchFamily="34" charset="0"/>
                <a:cs typeface="Arial" panose="020B0604020202020204" pitchFamily="34" charset="0"/>
              </a:rPr>
              <a:t>Make sure that the questions you investigate are </a:t>
            </a:r>
            <a:r>
              <a:rPr lang="en-US" altLang="en-US" b="1">
                <a:latin typeface="Arial" panose="020B0604020202020204" pitchFamily="34" charset="0"/>
                <a:cs typeface="Arial" panose="020B0604020202020204" pitchFamily="34" charset="0"/>
              </a:rPr>
              <a:t>important and of interest</a:t>
            </a:r>
            <a:r>
              <a:rPr lang="en-US" altLang="en-US">
                <a:latin typeface="Arial" panose="020B0604020202020204" pitchFamily="34" charset="0"/>
                <a:cs typeface="Arial" panose="020B0604020202020204" pitchFamily="34" charset="0"/>
              </a:rPr>
              <a:t> to others in the field. </a:t>
            </a:r>
          </a:p>
          <a:p>
            <a:pPr>
              <a:buFontTx/>
              <a:buChar char="•"/>
            </a:pPr>
            <a:r>
              <a:rPr lang="en-US" altLang="en-US">
                <a:latin typeface="Arial" panose="020B0604020202020204" pitchFamily="34" charset="0"/>
                <a:cs typeface="Arial" panose="020B0604020202020204" pitchFamily="34" charset="0"/>
              </a:rPr>
              <a:t>The most successful papers are those that present innovative research. But the best papers also present their story in a clear and logical way. </a:t>
            </a:r>
            <a:r>
              <a:rPr lang="en-US" altLang="en-US" b="1">
                <a:latin typeface="Arial" panose="020B0604020202020204" pitchFamily="34" charset="0"/>
                <a:cs typeface="Arial" panose="020B0604020202020204" pitchFamily="34" charset="0"/>
              </a:rPr>
              <a:t>The thinking behind the paper is clear, so the writing is clear. </a:t>
            </a:r>
          </a:p>
          <a:p>
            <a:pPr>
              <a:buFontTx/>
              <a:buChar char="•"/>
            </a:pPr>
            <a:r>
              <a:rPr lang="en-US" altLang="en-US">
                <a:latin typeface="Arial" panose="020B0604020202020204" pitchFamily="34" charset="0"/>
                <a:cs typeface="Arial" panose="020B0604020202020204" pitchFamily="34" charset="0"/>
              </a:rPr>
              <a:t>Writing good research papers can require a bit of strategic thinking, practice, and a lot of know-how. Practice makes perfect.</a:t>
            </a:r>
          </a:p>
        </p:txBody>
      </p:sp>
    </p:spTree>
  </p:cSld>
  <p:clrMapOvr>
    <a:masterClrMapping/>
  </p:clrMapOvr>
  <p:transition spd="slow" advTm="3000">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91A99C81-A4F6-0523-DAF9-628E1CCF3DD4}"/>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Groundwork: is your story convincing?</a:t>
            </a:r>
          </a:p>
        </p:txBody>
      </p:sp>
      <p:sp>
        <p:nvSpPr>
          <p:cNvPr id="6146" name="Content Placeholder 4">
            <a:extLst>
              <a:ext uri="{FF2B5EF4-FFF2-40B4-BE49-F238E27FC236}">
                <a16:creationId xmlns:a16="http://schemas.microsoft.com/office/drawing/2014/main" id="{811744EA-4FAF-F386-FB5C-128BDC6E3E44}"/>
              </a:ext>
            </a:extLst>
          </p:cNvPr>
          <p:cNvSpPr>
            <a:spLocks noGrp="1"/>
          </p:cNvSpPr>
          <p:nvPr>
            <p:ph idx="1"/>
          </p:nvPr>
        </p:nvSpPr>
        <p:spPr>
          <a:xfrm>
            <a:off x="381000" y="1371600"/>
            <a:ext cx="8458200" cy="5105400"/>
          </a:xfrm>
        </p:spPr>
        <p:txBody>
          <a:bodyPr/>
          <a:lstStyle/>
          <a:p>
            <a:pPr>
              <a:buFontTx/>
              <a:buChar char="•"/>
            </a:pPr>
            <a:r>
              <a:rPr lang="en-US" altLang="en-US">
                <a:latin typeface="Arial" panose="020B0604020202020204" pitchFamily="34" charset="0"/>
                <a:cs typeface="Arial" panose="020B0604020202020204" pitchFamily="34" charset="0"/>
              </a:rPr>
              <a:t>The reader must come to the same conclusions you have solely on the basis of your results. So ask yourself whether the reader will be led to the </a:t>
            </a:r>
            <a:r>
              <a:rPr lang="en-US" altLang="en-US" b="1">
                <a:latin typeface="Arial" panose="020B0604020202020204" pitchFamily="34" charset="0"/>
                <a:cs typeface="Arial" panose="020B0604020202020204" pitchFamily="34" charset="0"/>
              </a:rPr>
              <a:t>correct overall conclusion</a:t>
            </a:r>
            <a:r>
              <a:rPr lang="en-US" altLang="en-US">
                <a:latin typeface="Arial" panose="020B0604020202020204" pitchFamily="34" charset="0"/>
                <a:cs typeface="Arial" panose="020B0604020202020204" pitchFamily="34" charset="0"/>
              </a:rPr>
              <a:t>. </a:t>
            </a:r>
          </a:p>
          <a:p>
            <a:pPr>
              <a:buFontTx/>
              <a:buChar char="•"/>
            </a:pPr>
            <a:r>
              <a:rPr lang="en-US" altLang="en-US">
                <a:latin typeface="Arial" panose="020B0604020202020204" pitchFamily="34" charset="0"/>
                <a:cs typeface="Arial" panose="020B0604020202020204" pitchFamily="34" charset="0"/>
              </a:rPr>
              <a:t>What </a:t>
            </a:r>
            <a:r>
              <a:rPr lang="en-US" altLang="en-US" b="1">
                <a:latin typeface="Arial" panose="020B0604020202020204" pitchFamily="34" charset="0"/>
                <a:cs typeface="Arial" panose="020B0604020202020204" pitchFamily="34" charset="0"/>
              </a:rPr>
              <a:t>convincing experiment </a:t>
            </a:r>
            <a:r>
              <a:rPr lang="en-US" altLang="en-US">
                <a:latin typeface="Arial" panose="020B0604020202020204" pitchFamily="34" charset="0"/>
                <a:cs typeface="Arial" panose="020B0604020202020204" pitchFamily="34" charset="0"/>
              </a:rPr>
              <a:t>might be missing? Are there alternative explanations? </a:t>
            </a:r>
          </a:p>
          <a:p>
            <a:pPr>
              <a:buFontTx/>
              <a:buChar char="•"/>
            </a:pPr>
            <a:r>
              <a:rPr lang="en-US" altLang="en-US">
                <a:latin typeface="Arial" panose="020B0604020202020204" pitchFamily="34" charset="0"/>
                <a:cs typeface="Arial" panose="020B0604020202020204" pitchFamily="34" charset="0"/>
              </a:rPr>
              <a:t>If so, what data will you need to collect to eliminate those alternate possibilities? Before performing a new experiment, always ask yourself how it will </a:t>
            </a:r>
            <a:r>
              <a:rPr lang="en-US" altLang="en-US" b="1">
                <a:latin typeface="Arial" panose="020B0604020202020204" pitchFamily="34" charset="0"/>
                <a:cs typeface="Arial" panose="020B0604020202020204" pitchFamily="34" charset="0"/>
              </a:rPr>
              <a:t>contribute to the logic </a:t>
            </a:r>
            <a:r>
              <a:rPr lang="en-US" altLang="en-US">
                <a:latin typeface="Arial" panose="020B0604020202020204" pitchFamily="34" charset="0"/>
                <a:cs typeface="Arial" panose="020B0604020202020204" pitchFamily="34" charset="0"/>
              </a:rPr>
              <a:t>of the publication.</a:t>
            </a:r>
          </a:p>
          <a:p>
            <a:pPr>
              <a:buFontTx/>
              <a:buChar char="•"/>
            </a:pPr>
            <a:r>
              <a:rPr lang="en-US" altLang="en-US" b="1">
                <a:latin typeface="Arial" panose="020B0604020202020204" pitchFamily="34" charset="0"/>
                <a:cs typeface="Arial" panose="020B0604020202020204" pitchFamily="34" charset="0"/>
              </a:rPr>
              <a:t>Test your reasoning on colleagues </a:t>
            </a:r>
            <a:r>
              <a:rPr lang="en-US" altLang="en-US">
                <a:latin typeface="Arial" panose="020B0604020202020204" pitchFamily="34" charset="0"/>
                <a:cs typeface="Arial" panose="020B0604020202020204" pitchFamily="34" charset="0"/>
              </a:rPr>
              <a:t>by asking them whether you told a logical and convincing story after giving a talk from your assembled figures.</a:t>
            </a:r>
          </a:p>
        </p:txBody>
      </p:sp>
    </p:spTree>
  </p:cSld>
  <p:clrMapOvr>
    <a:masterClrMapping/>
  </p:clrMapOvr>
  <p:transition spd="slow" advTm="3000">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C1D63495-8353-E3CC-A24E-A4B55A9A3B4F}"/>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Groundwork: think in Figures</a:t>
            </a:r>
          </a:p>
        </p:txBody>
      </p:sp>
      <p:sp>
        <p:nvSpPr>
          <p:cNvPr id="7170" name="Content Placeholder 4">
            <a:extLst>
              <a:ext uri="{FF2B5EF4-FFF2-40B4-BE49-F238E27FC236}">
                <a16:creationId xmlns:a16="http://schemas.microsoft.com/office/drawing/2014/main" id="{1E78C5D3-EBA9-A902-DA72-657A67DC3BDC}"/>
              </a:ext>
            </a:extLst>
          </p:cNvPr>
          <p:cNvSpPr>
            <a:spLocks noGrp="1"/>
          </p:cNvSpPr>
          <p:nvPr>
            <p:ph idx="1"/>
          </p:nvPr>
        </p:nvSpPr>
        <p:spPr>
          <a:xfrm>
            <a:off x="381000" y="1447800"/>
            <a:ext cx="8458200" cy="5105400"/>
          </a:xfrm>
        </p:spPr>
        <p:txBody>
          <a:bodyPr/>
          <a:lstStyle/>
          <a:p>
            <a:pPr>
              <a:buFontTx/>
              <a:buChar char="•"/>
            </a:pPr>
            <a:r>
              <a:rPr lang="en-US" altLang="en-US">
                <a:latin typeface="Arial" panose="020B0604020202020204" pitchFamily="34" charset="0"/>
                <a:cs typeface="Arial" panose="020B0604020202020204" pitchFamily="34" charset="0"/>
              </a:rPr>
              <a:t>Judge </a:t>
            </a:r>
            <a:r>
              <a:rPr lang="en-US" altLang="en-US" b="1">
                <a:latin typeface="Arial" panose="020B0604020202020204" pitchFamily="34" charset="0"/>
                <a:cs typeface="Arial" panose="020B0604020202020204" pitchFamily="34" charset="0"/>
              </a:rPr>
              <a:t>when you have enough data </a:t>
            </a:r>
            <a:r>
              <a:rPr lang="en-US" altLang="en-US">
                <a:latin typeface="Arial" panose="020B0604020202020204" pitchFamily="34" charset="0"/>
                <a:cs typeface="Arial" panose="020B0604020202020204" pitchFamily="34" charset="0"/>
              </a:rPr>
              <a:t>to write a paper: write too soon, and you may be wasting your time. Wait too long, and you risk getting scooped. </a:t>
            </a:r>
          </a:p>
          <a:p>
            <a:pPr>
              <a:buFontTx/>
              <a:buChar char="•"/>
            </a:pPr>
            <a:r>
              <a:rPr lang="en-US" altLang="en-US">
                <a:latin typeface="Arial" panose="020B0604020202020204" pitchFamily="34" charset="0"/>
                <a:cs typeface="Arial" panose="020B0604020202020204" pitchFamily="34" charset="0"/>
              </a:rPr>
              <a:t>Stop and write when the data are sufficient to tell a story that is complete and makes sense. </a:t>
            </a:r>
          </a:p>
        </p:txBody>
      </p:sp>
      <p:pic>
        <p:nvPicPr>
          <p:cNvPr id="7171" name="Picture 3" descr="DISLIN-for-ActiveState-Perl_xqw4.gif">
            <a:extLst>
              <a:ext uri="{FF2B5EF4-FFF2-40B4-BE49-F238E27FC236}">
                <a16:creationId xmlns:a16="http://schemas.microsoft.com/office/drawing/2014/main" id="{52C7D679-7E95-9E98-6FD0-E0AC08C4DF89}"/>
              </a:ext>
            </a:extLst>
          </p:cNvPr>
          <p:cNvPicPr>
            <a:picLocks noChangeAspect="1"/>
          </p:cNvPicPr>
          <p:nvPr/>
        </p:nvPicPr>
        <p:blipFill>
          <a:blip r:embed="rId2">
            <a:extLst>
              <a:ext uri="{28A0092B-C50C-407E-A947-70E740481C1C}">
                <a14:useLocalDpi xmlns:a14="http://schemas.microsoft.com/office/drawing/2010/main" val="0"/>
              </a:ext>
            </a:extLst>
          </a:blip>
          <a:srcRect l="7951" t="11481" r="8627" b="4918"/>
          <a:stretch>
            <a:fillRect/>
          </a:stretch>
        </p:blipFill>
        <p:spPr bwMode="auto">
          <a:xfrm>
            <a:off x="6848475" y="3429000"/>
            <a:ext cx="19907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4">
            <a:extLst>
              <a:ext uri="{FF2B5EF4-FFF2-40B4-BE49-F238E27FC236}">
                <a16:creationId xmlns:a16="http://schemas.microsoft.com/office/drawing/2014/main" id="{F6A113EC-A12C-C623-4BC9-BB83A82AE90C}"/>
              </a:ext>
            </a:extLst>
          </p:cNvPr>
          <p:cNvSpPr txBox="1">
            <a:spLocks/>
          </p:cNvSpPr>
          <p:nvPr/>
        </p:nvSpPr>
        <p:spPr bwMode="auto">
          <a:xfrm>
            <a:off x="381000" y="3581400"/>
            <a:ext cx="6629400" cy="5105400"/>
          </a:xfrm>
          <a:prstGeom prst="rect">
            <a:avLst/>
          </a:prstGeom>
          <a:noFill/>
          <a:ln w="9525">
            <a:noFill/>
            <a:miter lim="800000"/>
            <a:headEnd/>
            <a:tailEnd/>
          </a:ln>
        </p:spPr>
        <p:txBody>
          <a:bodyPr/>
          <a:lstStyle/>
          <a:p>
            <a:pPr marL="171450" indent="-171450" eaLnBrk="0" hangingPunct="0">
              <a:spcBef>
                <a:spcPct val="20000"/>
              </a:spcBef>
              <a:buClr>
                <a:srgbClr val="FF6600"/>
              </a:buClr>
              <a:buSzPct val="85000"/>
              <a:buFont typeface="Arial"/>
              <a:buChar char="•"/>
              <a:defRPr/>
            </a:pPr>
            <a:r>
              <a:rPr lang="en-US" sz="2400" kern="0" dirty="0">
                <a:latin typeface="Arial"/>
                <a:ea typeface="+mn-ea"/>
                <a:cs typeface="Arial"/>
              </a:rPr>
              <a:t>The key is to </a:t>
            </a:r>
            <a:r>
              <a:rPr lang="en-US" sz="2400" b="1" kern="0" dirty="0">
                <a:latin typeface="Arial"/>
                <a:ea typeface="+mn-ea"/>
                <a:cs typeface="Arial"/>
              </a:rPr>
              <a:t>constantly keep the paper in mind </a:t>
            </a:r>
            <a:r>
              <a:rPr lang="en-US" sz="2400" kern="0" dirty="0">
                <a:latin typeface="Arial"/>
                <a:ea typeface="+mn-ea"/>
                <a:cs typeface="Arial"/>
              </a:rPr>
              <a:t>while you are performing the experiments. </a:t>
            </a:r>
          </a:p>
          <a:p>
            <a:pPr marL="171450" indent="-171450" eaLnBrk="0" hangingPunct="0">
              <a:spcBef>
                <a:spcPct val="20000"/>
              </a:spcBef>
              <a:buClr>
                <a:srgbClr val="FF6600"/>
              </a:buClr>
              <a:buSzPct val="85000"/>
              <a:buFont typeface="Arial"/>
              <a:buChar char="•"/>
              <a:defRPr/>
            </a:pPr>
            <a:r>
              <a:rPr lang="en-US" sz="2400" b="1" kern="0" dirty="0">
                <a:latin typeface="Arial"/>
                <a:ea typeface="+mn-ea"/>
                <a:cs typeface="Arial"/>
              </a:rPr>
              <a:t>Think about the figures </a:t>
            </a:r>
            <a:r>
              <a:rPr lang="en-US" sz="2400" kern="0" dirty="0">
                <a:latin typeface="Arial"/>
                <a:ea typeface="+mn-ea"/>
                <a:cs typeface="Arial"/>
              </a:rPr>
              <a:t>that can already go into the paper and the information they will contain. </a:t>
            </a:r>
          </a:p>
        </p:txBody>
      </p:sp>
    </p:spTree>
  </p:cSld>
  <p:clrMapOvr>
    <a:masterClrMapping/>
  </p:clrMapOvr>
  <p:transition spd="slow" advTm="3000">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C91D6070-70AA-8F92-722B-1814AA4CF1D3}"/>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Frequent mistakes in preparing a paper</a:t>
            </a:r>
          </a:p>
        </p:txBody>
      </p:sp>
      <p:sp>
        <p:nvSpPr>
          <p:cNvPr id="8194" name="Content Placeholder 3">
            <a:extLst>
              <a:ext uri="{FF2B5EF4-FFF2-40B4-BE49-F238E27FC236}">
                <a16:creationId xmlns:a16="http://schemas.microsoft.com/office/drawing/2014/main" id="{D1BEAFD8-F754-5721-428D-4C192B5B48A5}"/>
              </a:ext>
            </a:extLst>
          </p:cNvPr>
          <p:cNvSpPr>
            <a:spLocks noGrp="1"/>
          </p:cNvSpPr>
          <p:nvPr>
            <p:ph idx="1"/>
          </p:nvPr>
        </p:nvSpPr>
        <p:spPr/>
        <p:txBody>
          <a:bodyPr/>
          <a:lstStyle/>
          <a:p>
            <a:pPr>
              <a:buFontTx/>
              <a:buNone/>
            </a:pPr>
            <a:r>
              <a:rPr lang="en-US" altLang="en-US" b="1">
                <a:latin typeface="Arial" panose="020B0604020202020204" pitchFamily="34" charset="0"/>
                <a:cs typeface="Arial" panose="020B0604020202020204" pitchFamily="34" charset="0"/>
              </a:rPr>
              <a:t>The Abstract</a:t>
            </a:r>
          </a:p>
          <a:p>
            <a:pPr>
              <a:buFontTx/>
              <a:buChar char="•"/>
            </a:pPr>
            <a:r>
              <a:rPr lang="en-US" altLang="en-US">
                <a:latin typeface="Arial" panose="020B0604020202020204" pitchFamily="34" charset="0"/>
                <a:cs typeface="Arial" panose="020B0604020202020204" pitchFamily="34" charset="0"/>
              </a:rPr>
              <a:t>1. Abstract results, methods or conclusion are not the same as the reported results.</a:t>
            </a:r>
          </a:p>
          <a:p>
            <a:pPr>
              <a:buFontTx/>
              <a:buChar char="•"/>
            </a:pPr>
            <a:r>
              <a:rPr lang="en-US" altLang="en-US">
                <a:latin typeface="Arial" panose="020B0604020202020204" pitchFamily="34" charset="0"/>
                <a:cs typeface="Arial" panose="020B0604020202020204" pitchFamily="34" charset="0"/>
              </a:rPr>
              <a:t>2. Exceeds the word limit allowed by the journal.</a:t>
            </a:r>
          </a:p>
          <a:p>
            <a:pPr>
              <a:buFontTx/>
              <a:buChar char="•"/>
            </a:pPr>
            <a:r>
              <a:rPr lang="en-US" altLang="en-US">
                <a:latin typeface="Arial" panose="020B0604020202020204" pitchFamily="34" charset="0"/>
                <a:cs typeface="Arial" panose="020B0604020202020204" pitchFamily="34" charset="0"/>
              </a:rPr>
              <a:t>3. It is formatted incorrectly for the journal (eg. unstructured versus structured).</a:t>
            </a:r>
          </a:p>
          <a:p>
            <a:pPr>
              <a:buFontTx/>
              <a:buChar char="•"/>
            </a:pPr>
            <a:r>
              <a:rPr lang="en-US" altLang="en-US">
                <a:latin typeface="Arial" panose="020B0604020202020204" pitchFamily="34" charset="0"/>
                <a:cs typeface="Arial" panose="020B0604020202020204" pitchFamily="34" charset="0"/>
              </a:rPr>
              <a:t>4. The general interest of the work is not emphasized.</a:t>
            </a:r>
          </a:p>
          <a:p>
            <a:pPr>
              <a:buFontTx/>
              <a:buChar char="•"/>
            </a:pPr>
            <a:endParaRPr lang="en-US" altLang="en-US">
              <a:latin typeface="Arial" panose="020B0604020202020204" pitchFamily="34" charset="0"/>
              <a:cs typeface="Arial" panose="020B0604020202020204" pitchFamily="34" charset="0"/>
            </a:endParaRPr>
          </a:p>
        </p:txBody>
      </p:sp>
      <p:sp>
        <p:nvSpPr>
          <p:cNvPr id="8195" name="Rectangle 5">
            <a:extLst>
              <a:ext uri="{FF2B5EF4-FFF2-40B4-BE49-F238E27FC236}">
                <a16:creationId xmlns:a16="http://schemas.microsoft.com/office/drawing/2014/main" id="{C67BFC08-B7BD-A09D-D708-E1412FA09936}"/>
              </a:ext>
            </a:extLst>
          </p:cNvPr>
          <p:cNvSpPr>
            <a:spLocks noChangeArrowheads="1"/>
          </p:cNvSpPr>
          <p:nvPr/>
        </p:nvSpPr>
        <p:spPr bwMode="auto">
          <a:xfrm>
            <a:off x="381000" y="4386263"/>
            <a:ext cx="8458200" cy="1938337"/>
          </a:xfrm>
          <a:prstGeom prst="rect">
            <a:avLst/>
          </a:prstGeom>
          <a:solidFill>
            <a:srgbClr val="FF9A4A"/>
          </a:solidFill>
          <a:ln w="9525">
            <a:solidFill>
              <a:srgbClr val="000000"/>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i="1">
                <a:cs typeface="Arial" panose="020B0604020202020204" pitchFamily="34" charset="0"/>
              </a:rPr>
              <a:t>Advice from Christine Mummery, ISD President:</a:t>
            </a:r>
          </a:p>
          <a:p>
            <a:pPr eaLnBrk="1" hangingPunct="1"/>
            <a:r>
              <a:rPr lang="en-US" altLang="en-US" u="sng">
                <a:cs typeface="Arial" panose="020B0604020202020204" pitchFamily="34" charset="0"/>
              </a:rPr>
              <a:t>Look for the “seed of brilliance”</a:t>
            </a:r>
            <a:r>
              <a:rPr lang="en-US" altLang="ja-JP">
                <a:cs typeface="Arial" panose="020B0604020202020204" pitchFamily="34" charset="0"/>
              </a:rPr>
              <a:t>. The Editor-in-Chief will look at your work first, and decide whether it should be sent out to the other Editors for review. Make sure your Abstract captures the novel aspects of your work.</a:t>
            </a:r>
            <a:endParaRPr lang="en-US" altLang="en-US">
              <a:cs typeface="Arial" panose="020B0604020202020204" pitchFamily="34" charset="0"/>
            </a:endParaRPr>
          </a:p>
        </p:txBody>
      </p:sp>
    </p:spTree>
  </p:cSld>
  <p:clrMapOvr>
    <a:masterClrMapping/>
  </p:clrMapOvr>
  <p:transition spd="slow" advTm="3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3175E505-AC1A-053C-9807-489DA4BECC33}"/>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Frequent mistakes in preparing a paper</a:t>
            </a:r>
          </a:p>
        </p:txBody>
      </p:sp>
      <p:sp>
        <p:nvSpPr>
          <p:cNvPr id="9218" name="Content Placeholder 3">
            <a:extLst>
              <a:ext uri="{FF2B5EF4-FFF2-40B4-BE49-F238E27FC236}">
                <a16:creationId xmlns:a16="http://schemas.microsoft.com/office/drawing/2014/main" id="{DE25C77B-0563-BE80-2950-8E46D693D613}"/>
              </a:ext>
            </a:extLst>
          </p:cNvPr>
          <p:cNvSpPr>
            <a:spLocks noGrp="1"/>
          </p:cNvSpPr>
          <p:nvPr>
            <p:ph idx="1"/>
          </p:nvPr>
        </p:nvSpPr>
        <p:spPr>
          <a:xfrm>
            <a:off x="381000" y="1295400"/>
            <a:ext cx="8610600" cy="5105400"/>
          </a:xfrm>
        </p:spPr>
        <p:txBody>
          <a:bodyPr/>
          <a:lstStyle/>
          <a:p>
            <a:pPr>
              <a:buFontTx/>
              <a:buNone/>
            </a:pPr>
            <a:r>
              <a:rPr lang="en-US" altLang="en-US" b="1">
                <a:latin typeface="Arial" panose="020B0604020202020204" pitchFamily="34" charset="0"/>
                <a:cs typeface="Arial" panose="020B0604020202020204" pitchFamily="34" charset="0"/>
              </a:rPr>
              <a:t>The Introduction</a:t>
            </a:r>
          </a:p>
          <a:p>
            <a:pPr>
              <a:buFontTx/>
              <a:buChar char="•"/>
            </a:pPr>
            <a:r>
              <a:rPr lang="en-US" altLang="en-US">
                <a:latin typeface="Arial" panose="020B0604020202020204" pitchFamily="34" charset="0"/>
                <a:cs typeface="Arial" panose="020B0604020202020204" pitchFamily="34" charset="0"/>
              </a:rPr>
              <a:t>1. Does not describe the purpose and objective of the study.</a:t>
            </a:r>
          </a:p>
          <a:p>
            <a:pPr>
              <a:buFontTx/>
              <a:buChar char="•"/>
            </a:pPr>
            <a:r>
              <a:rPr lang="en-US" altLang="en-US">
                <a:latin typeface="Arial" panose="020B0604020202020204" pitchFamily="34" charset="0"/>
                <a:cs typeface="Arial" panose="020B0604020202020204" pitchFamily="34" charset="0"/>
              </a:rPr>
              <a:t>2. Does not mention the importance and originality of the study.</a:t>
            </a:r>
          </a:p>
          <a:p>
            <a:pPr>
              <a:buFontTx/>
              <a:buChar char="•"/>
            </a:pPr>
            <a:r>
              <a:rPr lang="en-US" altLang="en-US">
                <a:latin typeface="Arial" panose="020B0604020202020204" pitchFamily="34" charset="0"/>
                <a:cs typeface="Arial" panose="020B0604020202020204" pitchFamily="34" charset="0"/>
              </a:rPr>
              <a:t>3. Contains material unrelated to the study.</a:t>
            </a:r>
          </a:p>
          <a:p>
            <a:pPr>
              <a:buFontTx/>
              <a:buChar char="•"/>
            </a:pPr>
            <a:r>
              <a:rPr lang="en-US" altLang="en-US">
                <a:latin typeface="Arial" panose="020B0604020202020204" pitchFamily="34" charset="0"/>
                <a:cs typeface="Arial" panose="020B0604020202020204" pitchFamily="34" charset="0"/>
              </a:rPr>
              <a:t>4. Contains material belonging in other sections of the manuscript.</a:t>
            </a:r>
          </a:p>
          <a:p>
            <a:pPr>
              <a:buFontTx/>
              <a:buChar char="•"/>
            </a:pPr>
            <a:r>
              <a:rPr lang="en-US" altLang="en-US">
                <a:latin typeface="Arial" panose="020B0604020202020204" pitchFamily="34" charset="0"/>
                <a:cs typeface="Arial" panose="020B0604020202020204" pitchFamily="34" charset="0"/>
              </a:rPr>
              <a:t>5. It is not interesting.</a:t>
            </a:r>
          </a:p>
        </p:txBody>
      </p:sp>
      <p:sp>
        <p:nvSpPr>
          <p:cNvPr id="9219" name="Rectangle 5">
            <a:extLst>
              <a:ext uri="{FF2B5EF4-FFF2-40B4-BE49-F238E27FC236}">
                <a16:creationId xmlns:a16="http://schemas.microsoft.com/office/drawing/2014/main" id="{86732B75-573A-FE95-4BA4-E6E6F1615349}"/>
              </a:ext>
            </a:extLst>
          </p:cNvPr>
          <p:cNvSpPr>
            <a:spLocks noChangeArrowheads="1"/>
          </p:cNvSpPr>
          <p:nvPr/>
        </p:nvSpPr>
        <p:spPr bwMode="auto">
          <a:xfrm>
            <a:off x="533400" y="4876800"/>
            <a:ext cx="8229600" cy="1570038"/>
          </a:xfrm>
          <a:prstGeom prst="rect">
            <a:avLst/>
          </a:prstGeom>
          <a:solidFill>
            <a:srgbClr val="FF9A4A"/>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i="1">
                <a:cs typeface="Arial" panose="020B0604020202020204" pitchFamily="34" charset="0"/>
              </a:rPr>
              <a:t>Advice from Christine Mummery, ISD President:</a:t>
            </a:r>
          </a:p>
          <a:p>
            <a:pPr eaLnBrk="1" hangingPunct="1"/>
            <a:r>
              <a:rPr lang="en-US" altLang="en-US" u="sng">
                <a:cs typeface="Arial" panose="020B0604020202020204" pitchFamily="34" charset="0"/>
              </a:rPr>
              <a:t>The Kiss Principle</a:t>
            </a:r>
            <a:r>
              <a:rPr lang="en-US" altLang="en-US">
                <a:cs typeface="Arial" panose="020B0604020202020204" pitchFamily="34" charset="0"/>
              </a:rPr>
              <a:t>; Keep It Short and Simple. Even if the journal is for a scientific audience, use simple language to explain complex ideas.</a:t>
            </a:r>
          </a:p>
        </p:txBody>
      </p:sp>
    </p:spTree>
  </p:cSld>
  <p:clrMapOvr>
    <a:masterClrMapping/>
  </p:clrMapOvr>
  <p:transition spd="slow" advTm="3000">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A8C9F43F-05B3-61CF-C098-E58CD0BE02BB}"/>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Frequent mistakes in preparing a paper</a:t>
            </a:r>
          </a:p>
        </p:txBody>
      </p:sp>
      <p:sp>
        <p:nvSpPr>
          <p:cNvPr id="10242" name="Content Placeholder 3">
            <a:extLst>
              <a:ext uri="{FF2B5EF4-FFF2-40B4-BE49-F238E27FC236}">
                <a16:creationId xmlns:a16="http://schemas.microsoft.com/office/drawing/2014/main" id="{A727C3D8-8B3C-72D0-B610-DDAFBC8A898C}"/>
              </a:ext>
            </a:extLst>
          </p:cNvPr>
          <p:cNvSpPr>
            <a:spLocks noGrp="1"/>
          </p:cNvSpPr>
          <p:nvPr>
            <p:ph idx="1"/>
          </p:nvPr>
        </p:nvSpPr>
        <p:spPr/>
        <p:txBody>
          <a:bodyPr/>
          <a:lstStyle/>
          <a:p>
            <a:pPr>
              <a:buFontTx/>
              <a:buNone/>
            </a:pPr>
            <a:r>
              <a:rPr lang="en-US" altLang="en-US" b="1">
                <a:latin typeface="Arial" panose="020B0604020202020204" pitchFamily="34" charset="0"/>
                <a:cs typeface="Arial" panose="020B0604020202020204" pitchFamily="34" charset="0"/>
              </a:rPr>
              <a:t>The Methods</a:t>
            </a:r>
          </a:p>
          <a:p>
            <a:pPr>
              <a:buFontTx/>
              <a:buChar char="•"/>
            </a:pPr>
            <a:r>
              <a:rPr lang="en-US" altLang="en-US">
                <a:latin typeface="Arial" panose="020B0604020202020204" pitchFamily="34" charset="0"/>
                <a:cs typeface="Arial" panose="020B0604020202020204" pitchFamily="34" charset="0"/>
              </a:rPr>
              <a:t>1. Some methods reported are not used.</a:t>
            </a:r>
          </a:p>
          <a:p>
            <a:pPr>
              <a:buFontTx/>
              <a:buChar char="•"/>
            </a:pPr>
            <a:r>
              <a:rPr lang="en-US" altLang="en-US">
                <a:latin typeface="Arial" panose="020B0604020202020204" pitchFamily="34" charset="0"/>
                <a:cs typeface="Arial" panose="020B0604020202020204" pitchFamily="34" charset="0"/>
              </a:rPr>
              <a:t>2. Some methods are missing, thus not allowing duplication of the study.</a:t>
            </a:r>
          </a:p>
          <a:p>
            <a:pPr>
              <a:buFontTx/>
              <a:buChar char="•"/>
            </a:pPr>
            <a:r>
              <a:rPr lang="en-US" altLang="en-US">
                <a:latin typeface="Arial" panose="020B0604020202020204" pitchFamily="34" charset="0"/>
                <a:cs typeface="Arial" panose="020B0604020202020204" pitchFamily="34" charset="0"/>
              </a:rPr>
              <a:t>3. Reports statistical methods incorrectly or poorly.</a:t>
            </a:r>
          </a:p>
          <a:p>
            <a:pPr>
              <a:buFontTx/>
              <a:buChar char="•"/>
            </a:pPr>
            <a:r>
              <a:rPr lang="en-US" altLang="en-US">
                <a:latin typeface="Arial" panose="020B0604020202020204" pitchFamily="34" charset="0"/>
                <a:cs typeface="Arial" panose="020B0604020202020204" pitchFamily="34" charset="0"/>
              </a:rPr>
              <a:t>4. Described methods do not relate to the results.</a:t>
            </a:r>
          </a:p>
          <a:p>
            <a:pPr>
              <a:buFontTx/>
              <a:buNone/>
            </a:pPr>
            <a:r>
              <a:rPr lang="en-US" altLang="en-US" b="1">
                <a:latin typeface="Arial" panose="020B0604020202020204" pitchFamily="34" charset="0"/>
                <a:cs typeface="Arial" panose="020B0604020202020204" pitchFamily="34" charset="0"/>
              </a:rPr>
              <a:t>The Results</a:t>
            </a:r>
          </a:p>
          <a:p>
            <a:pPr>
              <a:buFontTx/>
              <a:buChar char="•"/>
            </a:pPr>
            <a:r>
              <a:rPr lang="en-US" altLang="en-US">
                <a:latin typeface="Arial" panose="020B0604020202020204" pitchFamily="34" charset="0"/>
                <a:cs typeface="Arial" panose="020B0604020202020204" pitchFamily="34" charset="0"/>
              </a:rPr>
              <a:t>1. Reports data incompletely.</a:t>
            </a:r>
          </a:p>
          <a:p>
            <a:pPr>
              <a:buFontTx/>
              <a:buChar char="•"/>
            </a:pPr>
            <a:r>
              <a:rPr lang="en-US" altLang="en-US">
                <a:latin typeface="Arial" panose="020B0604020202020204" pitchFamily="34" charset="0"/>
                <a:cs typeface="Arial" panose="020B0604020202020204" pitchFamily="34" charset="0"/>
              </a:rPr>
              <a:t>2. Contains results from another study.</a:t>
            </a:r>
          </a:p>
          <a:p>
            <a:pPr>
              <a:buFontTx/>
              <a:buChar char="•"/>
            </a:pPr>
            <a:r>
              <a:rPr lang="en-US" altLang="en-US">
                <a:latin typeface="Arial" panose="020B0604020202020204" pitchFamily="34" charset="0"/>
                <a:cs typeface="Arial" panose="020B0604020202020204" pitchFamily="34" charset="0"/>
              </a:rPr>
              <a:t>3. Information repeats what is shown in tables and figures.</a:t>
            </a:r>
          </a:p>
          <a:p>
            <a:pPr>
              <a:buFontTx/>
              <a:buChar char="•"/>
            </a:pPr>
            <a:r>
              <a:rPr lang="en-US" altLang="en-US">
                <a:latin typeface="Arial" panose="020B0604020202020204" pitchFamily="34" charset="0"/>
                <a:cs typeface="Arial" panose="020B0604020202020204" pitchFamily="34" charset="0"/>
              </a:rPr>
              <a:t>4. Includes discussion or methods.</a:t>
            </a:r>
          </a:p>
          <a:p>
            <a:pPr>
              <a:buFontTx/>
              <a:buChar char="•"/>
            </a:pPr>
            <a:endParaRPr lang="en-US" altLang="en-US">
              <a:latin typeface="Arial" panose="020B0604020202020204" pitchFamily="34" charset="0"/>
              <a:cs typeface="Arial" panose="020B0604020202020204" pitchFamily="34" charset="0"/>
            </a:endParaRPr>
          </a:p>
        </p:txBody>
      </p:sp>
    </p:spTree>
  </p:cSld>
  <p:clrMapOvr>
    <a:masterClrMapping/>
  </p:clrMapOvr>
  <p:transition spd="slow" advTm="3000">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8013D96C-5997-1D46-563C-49BC523C0365}"/>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Frequent mistakes in preparing a paper</a:t>
            </a:r>
          </a:p>
        </p:txBody>
      </p:sp>
      <p:pic>
        <p:nvPicPr>
          <p:cNvPr id="11266" name="Picture 3" descr="6001p-bla-bla-bla.jpg">
            <a:extLst>
              <a:ext uri="{FF2B5EF4-FFF2-40B4-BE49-F238E27FC236}">
                <a16:creationId xmlns:a16="http://schemas.microsoft.com/office/drawing/2014/main" id="{201FDE89-6966-9FBB-9F7B-2490DA4660CE}"/>
              </a:ext>
            </a:extLst>
          </p:cNvPr>
          <p:cNvPicPr>
            <a:picLocks noChangeAspect="1"/>
          </p:cNvPicPr>
          <p:nvPr/>
        </p:nvPicPr>
        <p:blipFill>
          <a:blip r:embed="rId2">
            <a:extLst>
              <a:ext uri="{28A0092B-C50C-407E-A947-70E740481C1C}">
                <a14:useLocalDpi xmlns:a14="http://schemas.microsoft.com/office/drawing/2010/main" val="0"/>
              </a:ext>
            </a:extLst>
          </a:blip>
          <a:srcRect b="33569"/>
          <a:stretch>
            <a:fillRect/>
          </a:stretch>
        </p:blipFill>
        <p:spPr bwMode="auto">
          <a:xfrm>
            <a:off x="6049963" y="4267200"/>
            <a:ext cx="3094037"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3">
            <a:extLst>
              <a:ext uri="{FF2B5EF4-FFF2-40B4-BE49-F238E27FC236}">
                <a16:creationId xmlns:a16="http://schemas.microsoft.com/office/drawing/2014/main" id="{C5754FA6-464F-C2F7-7D3D-DBA41D0C45DA}"/>
              </a:ext>
            </a:extLst>
          </p:cNvPr>
          <p:cNvSpPr txBox="1">
            <a:spLocks/>
          </p:cNvSpPr>
          <p:nvPr/>
        </p:nvSpPr>
        <p:spPr bwMode="auto">
          <a:xfrm>
            <a:off x="381000" y="1219200"/>
            <a:ext cx="8458200" cy="5105400"/>
          </a:xfrm>
          <a:prstGeom prst="rect">
            <a:avLst/>
          </a:prstGeom>
          <a:noFill/>
          <a:ln w="9525">
            <a:noFill/>
            <a:miter lim="800000"/>
            <a:headEnd/>
            <a:tailEnd/>
          </a:ln>
        </p:spPr>
        <p:txBody>
          <a:bodyPr/>
          <a:lstStyle/>
          <a:p>
            <a:pPr marL="171450" indent="-171450" eaLnBrk="0" hangingPunct="0">
              <a:spcBef>
                <a:spcPct val="20000"/>
              </a:spcBef>
              <a:buClr>
                <a:srgbClr val="FF6600"/>
              </a:buClr>
              <a:buSzPct val="85000"/>
              <a:defRPr/>
            </a:pPr>
            <a:r>
              <a:rPr lang="en-US" sz="2400" b="1" kern="0" dirty="0">
                <a:latin typeface="Arial" pitchFamily="-84" charset="0"/>
                <a:ea typeface="Arial" pitchFamily="-84" charset="0"/>
                <a:cs typeface="Arial" pitchFamily="-84" charset="0"/>
              </a:rPr>
              <a:t>The Discussion</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1. It is biased and omits findings from other studies.</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2. Does not explain key results.</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3. Does not describe the limitations of the study.</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4. Does not acknowledge speculative aspects.</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5. Includes information unrelated to the study.</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6. Includes outdated references or misrepresents them.</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7. Overstates the importance of the study.</a:t>
            </a:r>
          </a:p>
          <a:p>
            <a:pPr marL="171450" indent="-171450" eaLnBrk="0" hangingPunct="0">
              <a:spcBef>
                <a:spcPct val="20000"/>
              </a:spcBef>
              <a:buClr>
                <a:srgbClr val="FF6600"/>
              </a:buClr>
              <a:buSzPct val="85000"/>
              <a:buFontTx/>
              <a:buChar char="•"/>
              <a:defRPr/>
            </a:pPr>
            <a:r>
              <a:rPr lang="en-US" sz="2400" kern="0" dirty="0">
                <a:latin typeface="Arial" pitchFamily="-84" charset="0"/>
                <a:ea typeface="Arial" pitchFamily="-84" charset="0"/>
                <a:cs typeface="Arial" pitchFamily="-84" charset="0"/>
              </a:rPr>
              <a:t>8. Too expansive and lacks a logical flow.</a:t>
            </a:r>
          </a:p>
        </p:txBody>
      </p:sp>
    </p:spTree>
  </p:cSld>
  <p:clrMapOvr>
    <a:masterClrMapping/>
  </p:clrMapOvr>
  <p:transition spd="slow" advTm="3000">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3F62BF64-7C80-285D-1AFC-D46C2F2EB136}"/>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Frequent mistakes in preparing a paper</a:t>
            </a:r>
          </a:p>
        </p:txBody>
      </p:sp>
      <p:sp>
        <p:nvSpPr>
          <p:cNvPr id="12290" name="Content Placeholder 3">
            <a:extLst>
              <a:ext uri="{FF2B5EF4-FFF2-40B4-BE49-F238E27FC236}">
                <a16:creationId xmlns:a16="http://schemas.microsoft.com/office/drawing/2014/main" id="{4563698F-7300-75D1-733F-21D7F9020CD1}"/>
              </a:ext>
            </a:extLst>
          </p:cNvPr>
          <p:cNvSpPr>
            <a:spLocks noGrp="1"/>
          </p:cNvSpPr>
          <p:nvPr>
            <p:ph idx="1"/>
          </p:nvPr>
        </p:nvSpPr>
        <p:spPr/>
        <p:txBody>
          <a:bodyPr/>
          <a:lstStyle/>
          <a:p>
            <a:pPr>
              <a:buFontTx/>
              <a:buNone/>
            </a:pPr>
            <a:r>
              <a:rPr lang="en-US" altLang="en-US" b="1">
                <a:latin typeface="Arial" panose="020B0604020202020204" pitchFamily="34" charset="0"/>
                <a:cs typeface="Arial" panose="020B0604020202020204" pitchFamily="34" charset="0"/>
              </a:rPr>
              <a:t>The Conclusion</a:t>
            </a:r>
          </a:p>
          <a:p>
            <a:pPr>
              <a:buFontTx/>
              <a:buChar char="•"/>
            </a:pPr>
            <a:r>
              <a:rPr lang="en-US" altLang="en-US">
                <a:latin typeface="Arial" panose="020B0604020202020204" pitchFamily="34" charset="0"/>
                <a:cs typeface="Arial" panose="020B0604020202020204" pitchFamily="34" charset="0"/>
              </a:rPr>
              <a:t>1. Just restates the content from other sections of the manuscript.</a:t>
            </a:r>
          </a:p>
          <a:p>
            <a:pPr>
              <a:buFontTx/>
              <a:buChar char="•"/>
            </a:pPr>
            <a:r>
              <a:rPr lang="en-US" altLang="en-US">
                <a:latin typeface="Arial" panose="020B0604020202020204" pitchFamily="34" charset="0"/>
                <a:cs typeface="Arial" panose="020B0604020202020204" pitchFamily="34" charset="0"/>
              </a:rPr>
              <a:t>2. Includes statements not supported by the study.</a:t>
            </a:r>
          </a:p>
          <a:p>
            <a:pPr>
              <a:buFontTx/>
              <a:buChar char="•"/>
            </a:pPr>
            <a:r>
              <a:rPr lang="en-US" altLang="en-US">
                <a:latin typeface="Arial" panose="020B0604020202020204" pitchFamily="34" charset="0"/>
                <a:cs typeface="Arial" panose="020B0604020202020204" pitchFamily="34" charset="0"/>
              </a:rPr>
              <a:t>3. Does not clearly relate the findings to the purpose of the study.</a:t>
            </a:r>
          </a:p>
          <a:p>
            <a:pPr>
              <a:buFontTx/>
              <a:buChar char="•"/>
            </a:pPr>
            <a:r>
              <a:rPr lang="en-US" altLang="en-US">
                <a:latin typeface="Arial" panose="020B0604020202020204" pitchFamily="34" charset="0"/>
                <a:cs typeface="Arial" panose="020B0604020202020204" pitchFamily="34" charset="0"/>
              </a:rPr>
              <a:t>4. Contains unnecessary information.</a:t>
            </a:r>
          </a:p>
        </p:txBody>
      </p:sp>
      <p:sp>
        <p:nvSpPr>
          <p:cNvPr id="5" name="Rectangle 4">
            <a:extLst>
              <a:ext uri="{FF2B5EF4-FFF2-40B4-BE49-F238E27FC236}">
                <a16:creationId xmlns:a16="http://schemas.microsoft.com/office/drawing/2014/main" id="{A45BD8DD-04DD-9A4C-CF5C-B3DA75BBDC7B}"/>
              </a:ext>
            </a:extLst>
          </p:cNvPr>
          <p:cNvSpPr/>
          <p:nvPr/>
        </p:nvSpPr>
        <p:spPr>
          <a:xfrm>
            <a:off x="609600" y="4462463"/>
            <a:ext cx="8001000" cy="1938337"/>
          </a:xfrm>
          <a:prstGeom prst="rect">
            <a:avLst/>
          </a:prstGeom>
          <a:solidFill>
            <a:schemeClr val="accent1">
              <a:lumMod val="20000"/>
              <a:lumOff val="80000"/>
            </a:schemeClr>
          </a:solidFill>
          <a:ln>
            <a:solidFill>
              <a:srgbClr val="000000"/>
            </a:solidFill>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a:cs typeface="Arial" panose="020B0604020202020204" pitchFamily="34" charset="0"/>
              </a:rPr>
              <a:t>TIP: If English is not your first language, seek help from a native English speaker to proofread your manuscript BEFORE you submit it. Reviewers will be discouraged by poor English. Editors don’t have time to proof language. Publishers don’t always provide this service. </a:t>
            </a:r>
          </a:p>
        </p:txBody>
      </p:sp>
    </p:spTree>
  </p:cSld>
  <p:clrMapOvr>
    <a:masterClrMapping/>
  </p:clrMapOvr>
  <p:transition spd="slow" advTm="3000">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FAFD6648-BE4D-03E5-07CA-3076ADA1594F}"/>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Helping the review process</a:t>
            </a:r>
          </a:p>
        </p:txBody>
      </p:sp>
      <p:sp>
        <p:nvSpPr>
          <p:cNvPr id="13314" name="Content Placeholder 2">
            <a:extLst>
              <a:ext uri="{FF2B5EF4-FFF2-40B4-BE49-F238E27FC236}">
                <a16:creationId xmlns:a16="http://schemas.microsoft.com/office/drawing/2014/main" id="{02E54B90-B7DD-6BB5-1EDE-5AAE49681213}"/>
              </a:ext>
            </a:extLst>
          </p:cNvPr>
          <p:cNvSpPr>
            <a:spLocks noGrp="1"/>
          </p:cNvSpPr>
          <p:nvPr>
            <p:ph idx="1"/>
          </p:nvPr>
        </p:nvSpPr>
        <p:spPr>
          <a:xfrm>
            <a:off x="381000" y="1143000"/>
            <a:ext cx="8458200" cy="5105400"/>
          </a:xfrm>
        </p:spPr>
        <p:txBody>
          <a:bodyPr/>
          <a:lstStyle/>
          <a:p>
            <a:pPr>
              <a:buFontTx/>
              <a:buNone/>
            </a:pPr>
            <a:r>
              <a:rPr lang="en-US" altLang="en-US" i="1">
                <a:latin typeface="Arial" panose="020B0604020202020204" pitchFamily="34" charset="0"/>
                <a:cs typeface="Arial" panose="020B0604020202020204" pitchFamily="34" charset="0"/>
              </a:rPr>
              <a:t>Submitting the paper:</a:t>
            </a:r>
          </a:p>
          <a:p>
            <a:pPr>
              <a:buFontTx/>
              <a:buChar char="•"/>
            </a:pPr>
            <a:r>
              <a:rPr lang="en-US" altLang="en-US">
                <a:latin typeface="Arial" panose="020B0604020202020204" pitchFamily="34" charset="0"/>
                <a:cs typeface="Arial" panose="020B0604020202020204" pitchFamily="34" charset="0"/>
              </a:rPr>
              <a:t> You can help the review process go smoothly by </a:t>
            </a:r>
            <a:r>
              <a:rPr lang="en-US" altLang="en-US" b="1">
                <a:latin typeface="Arial" panose="020B0604020202020204" pitchFamily="34" charset="0"/>
                <a:cs typeface="Arial" panose="020B0604020202020204" pitchFamily="34" charset="0"/>
              </a:rPr>
              <a:t>providing a cover letter </a:t>
            </a:r>
            <a:r>
              <a:rPr lang="en-US" altLang="en-US">
                <a:latin typeface="Arial" panose="020B0604020202020204" pitchFamily="34" charset="0"/>
                <a:cs typeface="Arial" panose="020B0604020202020204" pitchFamily="34" charset="0"/>
              </a:rPr>
              <a:t>that includes, in very clear language, a concise version of the whole logic of the paper.</a:t>
            </a:r>
          </a:p>
          <a:p>
            <a:pPr>
              <a:buFontTx/>
              <a:buChar char="•"/>
            </a:pPr>
            <a:r>
              <a:rPr lang="en-US" altLang="en-US">
                <a:latin typeface="Arial" panose="020B0604020202020204" pitchFamily="34" charset="0"/>
                <a:cs typeface="Arial" panose="020B0604020202020204" pitchFamily="34" charset="0"/>
              </a:rPr>
              <a:t> If there are any </a:t>
            </a:r>
            <a:r>
              <a:rPr lang="en-US" altLang="en-US" b="1">
                <a:latin typeface="Arial" panose="020B0604020202020204" pitchFamily="34" charset="0"/>
                <a:cs typeface="Arial" panose="020B0604020202020204" pitchFamily="34" charset="0"/>
              </a:rPr>
              <a:t>special considerations </a:t>
            </a:r>
            <a:r>
              <a:rPr lang="en-US" altLang="en-US">
                <a:latin typeface="Arial" panose="020B0604020202020204" pitchFamily="34" charset="0"/>
                <a:cs typeface="Arial" panose="020B0604020202020204" pitchFamily="34" charset="0"/>
              </a:rPr>
              <a:t>that the editor and reviewers should take into account, include these in the cover letter. </a:t>
            </a:r>
          </a:p>
          <a:p>
            <a:pPr>
              <a:buFontTx/>
              <a:buNone/>
            </a:pPr>
            <a:r>
              <a:rPr lang="en-US" altLang="en-US" i="1">
                <a:latin typeface="Arial" panose="020B0604020202020204" pitchFamily="34" charset="0"/>
                <a:cs typeface="Arial" panose="020B0604020202020204" pitchFamily="34" charset="0"/>
              </a:rPr>
              <a:t>The journal is interested! Responding to reviews:</a:t>
            </a:r>
          </a:p>
          <a:p>
            <a:pPr>
              <a:buFontTx/>
              <a:buChar char="•"/>
            </a:pPr>
            <a:r>
              <a:rPr lang="en-US" altLang="en-US">
                <a:latin typeface="Arial" panose="020B0604020202020204" pitchFamily="34" charset="0"/>
                <a:cs typeface="Arial" panose="020B0604020202020204" pitchFamily="34" charset="0"/>
              </a:rPr>
              <a:t>Make the assumption that the reviewers are offering their suggestions as </a:t>
            </a:r>
            <a:r>
              <a:rPr lang="en-US" altLang="en-US" b="1">
                <a:latin typeface="Arial" panose="020B0604020202020204" pitchFamily="34" charset="0"/>
                <a:cs typeface="Arial" panose="020B0604020202020204" pitchFamily="34" charset="0"/>
              </a:rPr>
              <a:t>constructive criticism</a:t>
            </a:r>
            <a:r>
              <a:rPr lang="en-US" altLang="en-US">
                <a:latin typeface="Arial" panose="020B0604020202020204" pitchFamily="34" charset="0"/>
                <a:cs typeface="Arial" panose="020B0604020202020204" pitchFamily="34" charset="0"/>
              </a:rPr>
              <a:t>.</a:t>
            </a:r>
          </a:p>
          <a:p>
            <a:pPr>
              <a:buFontTx/>
              <a:buChar char="•"/>
            </a:pPr>
            <a:r>
              <a:rPr lang="en-US" altLang="en-US">
                <a:latin typeface="Arial" panose="020B0604020202020204" pitchFamily="34" charset="0"/>
                <a:cs typeface="Arial" panose="020B0604020202020204" pitchFamily="34" charset="0"/>
              </a:rPr>
              <a:t>Make all possible attempts to </a:t>
            </a:r>
            <a:r>
              <a:rPr lang="en-US" altLang="en-US" b="1">
                <a:latin typeface="Arial" panose="020B0604020202020204" pitchFamily="34" charset="0"/>
                <a:cs typeface="Arial" panose="020B0604020202020204" pitchFamily="34" charset="0"/>
              </a:rPr>
              <a:t>comply with their requests, </a:t>
            </a:r>
            <a:r>
              <a:rPr lang="en-US" altLang="en-US">
                <a:latin typeface="Arial" panose="020B0604020202020204" pitchFamily="34" charset="0"/>
                <a:cs typeface="Arial" panose="020B0604020202020204" pitchFamily="34" charset="0"/>
              </a:rPr>
              <a:t>including performing extra experiments, even if you think they are unnecessary. </a:t>
            </a:r>
          </a:p>
        </p:txBody>
      </p:sp>
    </p:spTree>
  </p:cSld>
  <p:clrMapOvr>
    <a:masterClrMapping/>
  </p:clrMapOvr>
  <p:transition spd="slow" advTm="3000">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Content Placeholder 4">
            <a:extLst>
              <a:ext uri="{FF2B5EF4-FFF2-40B4-BE49-F238E27FC236}">
                <a16:creationId xmlns:a16="http://schemas.microsoft.com/office/drawing/2014/main" id="{F97DB646-13F4-B9E9-ED42-EF64D392391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371600" y="1295400"/>
            <a:ext cx="6381750" cy="5105400"/>
          </a:xfrm>
        </p:spPr>
      </p:pic>
      <p:sp>
        <p:nvSpPr>
          <p:cNvPr id="14338" name="Title 1">
            <a:extLst>
              <a:ext uri="{FF2B5EF4-FFF2-40B4-BE49-F238E27FC236}">
                <a16:creationId xmlns:a16="http://schemas.microsoft.com/office/drawing/2014/main" id="{23706954-9A48-DEFF-6CA4-19A7123DE697}"/>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Further tips</a:t>
            </a:r>
          </a:p>
        </p:txBody>
      </p:sp>
      <p:grpSp>
        <p:nvGrpSpPr>
          <p:cNvPr id="2" name="Group 8">
            <a:extLst>
              <a:ext uri="{FF2B5EF4-FFF2-40B4-BE49-F238E27FC236}">
                <a16:creationId xmlns:a16="http://schemas.microsoft.com/office/drawing/2014/main" id="{BBF21423-610E-2DDF-32AC-4985DA5A8512}"/>
              </a:ext>
            </a:extLst>
          </p:cNvPr>
          <p:cNvGrpSpPr>
            <a:grpSpLocks/>
          </p:cNvGrpSpPr>
          <p:nvPr/>
        </p:nvGrpSpPr>
        <p:grpSpPr bwMode="auto">
          <a:xfrm>
            <a:off x="4038600" y="0"/>
            <a:ext cx="5105400" cy="1600200"/>
            <a:chOff x="4038600" y="0"/>
            <a:chExt cx="5105400" cy="1600200"/>
          </a:xfrm>
        </p:grpSpPr>
        <p:pic>
          <p:nvPicPr>
            <p:cNvPr id="14340" name="Picture 6" descr="Untitled.tiff">
              <a:extLst>
                <a:ext uri="{FF2B5EF4-FFF2-40B4-BE49-F238E27FC236}">
                  <a16:creationId xmlns:a16="http://schemas.microsoft.com/office/drawing/2014/main" id="{AC59B964-C719-9EFC-AEAD-384E645944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1789" y="0"/>
              <a:ext cx="223221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7">
              <a:extLst>
                <a:ext uri="{FF2B5EF4-FFF2-40B4-BE49-F238E27FC236}">
                  <a16:creationId xmlns:a16="http://schemas.microsoft.com/office/drawing/2014/main" id="{2BC9743D-3E34-F136-EC74-5E6B754B2F69}"/>
                </a:ext>
              </a:extLst>
            </p:cNvPr>
            <p:cNvSpPr txBox="1">
              <a:spLocks noChangeArrowheads="1"/>
            </p:cNvSpPr>
            <p:nvPr/>
          </p:nvSpPr>
          <p:spPr bwMode="auto">
            <a:xfrm>
              <a:off x="4038600" y="304800"/>
              <a:ext cx="27775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000">
                  <a:solidFill>
                    <a:srgbClr val="FFFFFF"/>
                  </a:solidFill>
                </a:rPr>
                <a:t>www.biggerbrains.com</a:t>
              </a:r>
            </a:p>
          </p:txBody>
        </p:sp>
      </p:grpSp>
    </p:spTree>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DC39957E-D038-ED5B-2809-CC3EBC2D3678}"/>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Choosing an appropriate journal</a:t>
            </a:r>
          </a:p>
        </p:txBody>
      </p:sp>
      <p:sp>
        <p:nvSpPr>
          <p:cNvPr id="15362" name="Content Placeholder 4">
            <a:extLst>
              <a:ext uri="{FF2B5EF4-FFF2-40B4-BE49-F238E27FC236}">
                <a16:creationId xmlns:a16="http://schemas.microsoft.com/office/drawing/2014/main" id="{AE7EA657-5609-2BD2-3E52-60055011FBC9}"/>
              </a:ext>
            </a:extLst>
          </p:cNvPr>
          <p:cNvSpPr>
            <a:spLocks noGrp="1"/>
          </p:cNvSpPr>
          <p:nvPr>
            <p:ph idx="1"/>
          </p:nvPr>
        </p:nvSpPr>
        <p:spPr>
          <a:xfrm>
            <a:off x="228600" y="1371600"/>
            <a:ext cx="8915400" cy="5105400"/>
          </a:xfrm>
        </p:spPr>
        <p:txBody>
          <a:bodyPr/>
          <a:lstStyle/>
          <a:p>
            <a:pPr>
              <a:buFontTx/>
              <a:buChar char="•"/>
            </a:pPr>
            <a:r>
              <a:rPr lang="en-US" altLang="en-US">
                <a:latin typeface="Arial" panose="020B0604020202020204" pitchFamily="34" charset="0"/>
                <a:cs typeface="Arial" panose="020B0604020202020204" pitchFamily="34" charset="0"/>
              </a:rPr>
              <a:t>Aiming your paper at the </a:t>
            </a:r>
            <a:r>
              <a:rPr lang="en-US" altLang="en-US" b="1">
                <a:latin typeface="Arial" panose="020B0604020202020204" pitchFamily="34" charset="0"/>
                <a:cs typeface="Arial" panose="020B0604020202020204" pitchFamily="34" charset="0"/>
              </a:rPr>
              <a:t>most appropriate journal </a:t>
            </a:r>
            <a:r>
              <a:rPr lang="en-US" altLang="en-US">
                <a:latin typeface="Arial" panose="020B0604020202020204" pitchFamily="34" charset="0"/>
                <a:cs typeface="Arial" panose="020B0604020202020204" pitchFamily="34" charset="0"/>
              </a:rPr>
              <a:t>can save much effort and reveal your results to the world sooner. </a:t>
            </a:r>
          </a:p>
          <a:p>
            <a:pPr>
              <a:buFontTx/>
              <a:buChar char="•"/>
            </a:pPr>
            <a:r>
              <a:rPr lang="en-US" altLang="en-US">
                <a:latin typeface="Arial" panose="020B0604020202020204" pitchFamily="34" charset="0"/>
                <a:cs typeface="Arial" panose="020B0604020202020204" pitchFamily="34" charset="0"/>
              </a:rPr>
              <a:t>It may be tempting to send your paper to a top journal even if your results are not groundbreaking, but you can </a:t>
            </a:r>
            <a:r>
              <a:rPr lang="en-US" altLang="en-US" b="1">
                <a:latin typeface="Arial" panose="020B0604020202020204" pitchFamily="34" charset="0"/>
                <a:cs typeface="Arial" panose="020B0604020202020204" pitchFamily="34" charset="0"/>
              </a:rPr>
              <a:t>save time and reduce your frustration</a:t>
            </a:r>
            <a:r>
              <a:rPr lang="en-US" altLang="en-US">
                <a:latin typeface="Arial" panose="020B0604020202020204" pitchFamily="34" charset="0"/>
                <a:cs typeface="Arial" panose="020B0604020202020204" pitchFamily="34" charset="0"/>
              </a:rPr>
              <a:t> if you send it to the appropriate journal first, instead of waiting until it's rejected by a top journal.</a:t>
            </a:r>
          </a:p>
          <a:p>
            <a:pPr>
              <a:buFontTx/>
              <a:buChar char="•"/>
            </a:pPr>
            <a:r>
              <a:rPr lang="en-US" altLang="en-US">
                <a:latin typeface="Arial" panose="020B0604020202020204" pitchFamily="34" charset="0"/>
                <a:cs typeface="Arial" panose="020B0604020202020204" pitchFamily="34" charset="0"/>
              </a:rPr>
              <a:t>The so-called top journals value novelty and unexpected findings, but other journals may be more interested in </a:t>
            </a:r>
            <a:r>
              <a:rPr lang="en-US" altLang="en-US" b="1">
                <a:latin typeface="Arial" panose="020B0604020202020204" pitchFamily="34" charset="0"/>
                <a:cs typeface="Arial" panose="020B0604020202020204" pitchFamily="34" charset="0"/>
              </a:rPr>
              <a:t>careful, extensive analyses of critical processes. </a:t>
            </a:r>
          </a:p>
          <a:p>
            <a:pPr>
              <a:buFontTx/>
              <a:buChar char="•"/>
            </a:pPr>
            <a:r>
              <a:rPr lang="en-US" altLang="en-US">
                <a:latin typeface="Arial" panose="020B0604020202020204" pitchFamily="34" charset="0"/>
                <a:cs typeface="Arial" panose="020B0604020202020204" pitchFamily="34" charset="0"/>
              </a:rPr>
              <a:t>Journals with </a:t>
            </a:r>
            <a:r>
              <a:rPr lang="en-US" altLang="en-US" b="1">
                <a:latin typeface="Arial" panose="020B0604020202020204" pitchFamily="34" charset="0"/>
                <a:cs typeface="Arial" panose="020B0604020202020204" pitchFamily="34" charset="0"/>
              </a:rPr>
              <a:t>Editors who are professional scientists </a:t>
            </a:r>
            <a:r>
              <a:rPr lang="en-US" altLang="en-US">
                <a:latin typeface="Arial" panose="020B0604020202020204" pitchFamily="34" charset="0"/>
                <a:cs typeface="Arial" panose="020B0604020202020204" pitchFamily="34" charset="0"/>
              </a:rPr>
              <a:t>are more likely to see the merit in your study even if it’s imperfectly presented or incomplete, and can help you improve it.</a:t>
            </a:r>
          </a:p>
          <a:p>
            <a:pPr>
              <a:buFontTx/>
              <a:buChar char="•"/>
            </a:pPr>
            <a:endParaRPr lang="en-US" altLang="en-US">
              <a:latin typeface="Arial" panose="020B0604020202020204" pitchFamily="34" charset="0"/>
              <a:cs typeface="Arial" panose="020B0604020202020204" pitchFamily="34" charset="0"/>
            </a:endParaRPr>
          </a:p>
          <a:p>
            <a:pPr>
              <a:buFontTx/>
              <a:buNone/>
            </a:pPr>
            <a:endParaRPr lang="en-US" altLang="en-US">
              <a:latin typeface="Arial" panose="020B0604020202020204" pitchFamily="34" charset="0"/>
              <a:cs typeface="Arial" panose="020B0604020202020204" pitchFamily="34" charset="0"/>
            </a:endParaRPr>
          </a:p>
        </p:txBody>
      </p:sp>
    </p:spTree>
  </p:cSld>
  <p:clrMapOvr>
    <a:masterClrMapping/>
  </p:clrMapOvr>
  <p:transition spd="slow" advTm="3000">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40C12796-09AE-9378-0C3F-026E4F49D8FC}"/>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What are we looking for in </a:t>
            </a:r>
            <a:r>
              <a:rPr lang="en-US" altLang="en-US" i="1">
                <a:latin typeface="Arial" panose="020B0604020202020204" pitchFamily="34" charset="0"/>
                <a:cs typeface="Arial" panose="020B0604020202020204" pitchFamily="34" charset="0"/>
              </a:rPr>
              <a:t>Differentiation</a:t>
            </a:r>
            <a:r>
              <a:rPr lang="en-US" altLang="en-US">
                <a:latin typeface="Arial" panose="020B0604020202020204" pitchFamily="34" charset="0"/>
                <a:cs typeface="Arial" panose="020B0604020202020204" pitchFamily="34" charset="0"/>
              </a:rPr>
              <a:t>?</a:t>
            </a:r>
          </a:p>
        </p:txBody>
      </p:sp>
      <p:sp>
        <p:nvSpPr>
          <p:cNvPr id="16386" name="Rectangle 3">
            <a:extLst>
              <a:ext uri="{FF2B5EF4-FFF2-40B4-BE49-F238E27FC236}">
                <a16:creationId xmlns:a16="http://schemas.microsoft.com/office/drawing/2014/main" id="{FC00D356-A5AA-57EE-6289-F4B20B00EE6E}"/>
              </a:ext>
            </a:extLst>
          </p:cNvPr>
          <p:cNvSpPr>
            <a:spLocks noGrp="1" noChangeArrowheads="1"/>
          </p:cNvSpPr>
          <p:nvPr>
            <p:ph idx="1"/>
          </p:nvPr>
        </p:nvSpPr>
        <p:spPr>
          <a:xfrm>
            <a:off x="381000" y="1447800"/>
            <a:ext cx="6324600" cy="5105400"/>
          </a:xfrm>
        </p:spPr>
        <p:txBody>
          <a:bodyPr/>
          <a:lstStyle/>
          <a:p>
            <a:pPr marL="342900" indent="-342900">
              <a:buClr>
                <a:srgbClr val="3A5047"/>
              </a:buClr>
              <a:buSzPct val="75000"/>
              <a:buFontTx/>
              <a:buNone/>
            </a:pPr>
            <a:r>
              <a:rPr lang="en-GB" altLang="en-US" b="1" i="1">
                <a:latin typeface="Arial" panose="020B0604020202020204" pitchFamily="34" charset="0"/>
                <a:cs typeface="Arial" panose="020B0604020202020204" pitchFamily="34" charset="0"/>
              </a:rPr>
              <a:t>Differentiation</a:t>
            </a:r>
            <a:r>
              <a:rPr lang="en-GB" altLang="en-US">
                <a:latin typeface="Arial" panose="020B0604020202020204" pitchFamily="34" charset="0"/>
                <a:cs typeface="Arial" panose="020B0604020202020204" pitchFamily="34" charset="0"/>
              </a:rPr>
              <a:t> is a multidisciplinary journal covering topics related to:</a:t>
            </a:r>
          </a:p>
          <a:p>
            <a:pPr marL="342900" indent="-342900">
              <a:buClr>
                <a:srgbClr val="3A5047"/>
              </a:buClr>
              <a:buSzPct val="75000"/>
              <a:buFontTx/>
              <a:buChar char="•"/>
            </a:pPr>
            <a:r>
              <a:rPr lang="en-GB" altLang="en-US" b="1">
                <a:latin typeface="Arial" panose="020B0604020202020204" pitchFamily="34" charset="0"/>
                <a:cs typeface="Arial" panose="020B0604020202020204" pitchFamily="34" charset="0"/>
              </a:rPr>
              <a:t>cell differentiation</a:t>
            </a:r>
          </a:p>
          <a:p>
            <a:pPr marL="342900" indent="-342900">
              <a:buClr>
                <a:srgbClr val="3A5047"/>
              </a:buClr>
              <a:buSzPct val="75000"/>
              <a:buFontTx/>
              <a:buChar char="•"/>
            </a:pPr>
            <a:r>
              <a:rPr lang="en-GB" altLang="en-US" b="1">
                <a:latin typeface="Arial" panose="020B0604020202020204" pitchFamily="34" charset="0"/>
                <a:cs typeface="Arial" panose="020B0604020202020204" pitchFamily="34" charset="0"/>
              </a:rPr>
              <a:t>development</a:t>
            </a:r>
          </a:p>
          <a:p>
            <a:pPr marL="342900" indent="-342900">
              <a:buClr>
                <a:srgbClr val="3A5047"/>
              </a:buClr>
              <a:buSzPct val="75000"/>
              <a:buFontTx/>
              <a:buChar char="•"/>
            </a:pPr>
            <a:r>
              <a:rPr lang="en-GB" altLang="en-US" b="1">
                <a:latin typeface="Arial" panose="020B0604020202020204" pitchFamily="34" charset="0"/>
                <a:cs typeface="Arial" panose="020B0604020202020204" pitchFamily="34" charset="0"/>
              </a:rPr>
              <a:t>cellular structure and function</a:t>
            </a:r>
          </a:p>
          <a:p>
            <a:pPr marL="342900" indent="-342900">
              <a:buClr>
                <a:srgbClr val="3A5047"/>
              </a:buClr>
              <a:buSzPct val="75000"/>
              <a:buFontTx/>
              <a:buChar char="•"/>
            </a:pPr>
            <a:r>
              <a:rPr lang="en-GB" altLang="en-US" b="1">
                <a:latin typeface="Arial" panose="020B0604020202020204" pitchFamily="34" charset="0"/>
                <a:cs typeface="Arial" panose="020B0604020202020204" pitchFamily="34" charset="0"/>
              </a:rPr>
              <a:t>cancer </a:t>
            </a:r>
          </a:p>
          <a:p>
            <a:pPr marL="342900" indent="-342900">
              <a:buClr>
                <a:srgbClr val="3A5047"/>
              </a:buClr>
              <a:buSzPct val="75000"/>
              <a:buFontTx/>
              <a:buNone/>
            </a:pPr>
            <a:endParaRPr lang="en-GB" altLang="en-US">
              <a:latin typeface="Arial" panose="020B0604020202020204" pitchFamily="34" charset="0"/>
              <a:cs typeface="Arial" panose="020B0604020202020204" pitchFamily="34" charset="0"/>
            </a:endParaRPr>
          </a:p>
          <a:p>
            <a:pPr marL="342900" indent="-342900">
              <a:buClr>
                <a:srgbClr val="3A5047"/>
              </a:buClr>
              <a:buSzPct val="75000"/>
              <a:buFontTx/>
              <a:buNone/>
            </a:pPr>
            <a:endParaRPr lang="en-GB" altLang="en-US">
              <a:latin typeface="Arial" panose="020B0604020202020204" pitchFamily="34" charset="0"/>
              <a:cs typeface="Arial" panose="020B0604020202020204" pitchFamily="34" charset="0"/>
            </a:endParaRPr>
          </a:p>
          <a:p>
            <a:pPr marL="342900" indent="-342900">
              <a:buClr>
                <a:srgbClr val="3A5047"/>
              </a:buClr>
              <a:buSzPct val="75000"/>
              <a:buFontTx/>
              <a:buChar char="•"/>
            </a:pPr>
            <a:endParaRPr lang="en-GB" altLang="en-US">
              <a:latin typeface="Arial" panose="020B0604020202020204" pitchFamily="34" charset="0"/>
              <a:cs typeface="Arial" panose="020B0604020202020204" pitchFamily="34" charset="0"/>
            </a:endParaRPr>
          </a:p>
        </p:txBody>
      </p:sp>
      <p:pic>
        <p:nvPicPr>
          <p:cNvPr id="16387" name="Picture 3" descr="cover[1].pdf">
            <a:extLst>
              <a:ext uri="{FF2B5EF4-FFF2-40B4-BE49-F238E27FC236}">
                <a16:creationId xmlns:a16="http://schemas.microsoft.com/office/drawing/2014/main" id="{31092025-672C-E352-D81D-2F218F4008EB}"/>
              </a:ext>
            </a:extLst>
          </p:cNvPr>
          <p:cNvPicPr>
            <a:picLocks noChangeAspect="1"/>
          </p:cNvPicPr>
          <p:nvPr/>
        </p:nvPicPr>
        <p:blipFill>
          <a:blip r:embed="rId2">
            <a:extLst>
              <a:ext uri="{28A0092B-C50C-407E-A947-70E740481C1C}">
                <a14:useLocalDpi xmlns:a14="http://schemas.microsoft.com/office/drawing/2010/main" val="0"/>
              </a:ext>
            </a:extLst>
          </a:blip>
          <a:srcRect l="50325" t="3394" r="2075" b="2853"/>
          <a:stretch>
            <a:fillRect/>
          </a:stretch>
        </p:blipFill>
        <p:spPr bwMode="auto">
          <a:xfrm>
            <a:off x="6630988" y="1066800"/>
            <a:ext cx="251301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3">
            <a:extLst>
              <a:ext uri="{FF2B5EF4-FFF2-40B4-BE49-F238E27FC236}">
                <a16:creationId xmlns:a16="http://schemas.microsoft.com/office/drawing/2014/main" id="{96796B9E-297B-BEB9-F9A2-7FBB0766198D}"/>
              </a:ext>
            </a:extLst>
          </p:cNvPr>
          <p:cNvSpPr txBox="1">
            <a:spLocks noChangeArrowheads="1"/>
          </p:cNvSpPr>
          <p:nvPr/>
        </p:nvSpPr>
        <p:spPr bwMode="auto">
          <a:xfrm>
            <a:off x="457200" y="4305300"/>
            <a:ext cx="8458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buClr>
                <a:srgbClr val="3A5047"/>
              </a:buClr>
              <a:buSzPct val="75000"/>
            </a:pPr>
            <a:endParaRPr lang="en-GB" altLang="en-US">
              <a:cs typeface="Arial" panose="020B0604020202020204" pitchFamily="34" charset="0"/>
            </a:endParaRPr>
          </a:p>
          <a:p>
            <a:pPr>
              <a:spcBef>
                <a:spcPct val="20000"/>
              </a:spcBef>
              <a:buClr>
                <a:srgbClr val="3A5047"/>
              </a:buClr>
              <a:buSzPct val="75000"/>
            </a:pPr>
            <a:r>
              <a:rPr lang="en-GB" altLang="en-US" b="1" i="1">
                <a:cs typeface="Arial" panose="020B0604020202020204" pitchFamily="34" charset="0"/>
              </a:rPr>
              <a:t>Differentiation</a:t>
            </a:r>
            <a:r>
              <a:rPr lang="en-GB" altLang="en-US" b="1">
                <a:cs typeface="Arial" panose="020B0604020202020204" pitchFamily="34" charset="0"/>
              </a:rPr>
              <a:t> </a:t>
            </a:r>
            <a:r>
              <a:rPr lang="en-GB" altLang="en-US">
                <a:cs typeface="Arial" panose="020B0604020202020204" pitchFamily="34" charset="0"/>
              </a:rPr>
              <a:t>of eukaryotes at the molecular level and the use of </a:t>
            </a:r>
            <a:r>
              <a:rPr lang="en-GB" altLang="en-US" b="1">
                <a:cs typeface="Arial" panose="020B0604020202020204" pitchFamily="34" charset="0"/>
              </a:rPr>
              <a:t>transgenic and targeted mutagenic approaches to problems of differentiation </a:t>
            </a:r>
            <a:r>
              <a:rPr lang="en-GB" altLang="en-US">
                <a:cs typeface="Arial" panose="020B0604020202020204" pitchFamily="34" charset="0"/>
              </a:rPr>
              <a:t>are of particular interest to the journal.</a:t>
            </a:r>
          </a:p>
          <a:p>
            <a:pPr>
              <a:spcBef>
                <a:spcPct val="20000"/>
              </a:spcBef>
              <a:buClr>
                <a:srgbClr val="3A5047"/>
              </a:buClr>
              <a:buSzPct val="75000"/>
              <a:buFontTx/>
              <a:buChar char="•"/>
            </a:pPr>
            <a:endParaRPr lang="en-GB" altLang="en-US">
              <a:cs typeface="Arial" panose="020B0604020202020204" pitchFamily="34" charset="0"/>
            </a:endParaRPr>
          </a:p>
        </p:txBody>
      </p:sp>
    </p:spTree>
  </p:cSld>
  <p:clrMapOvr>
    <a:masterClrMapping/>
  </p:clrMapOvr>
  <p:transition spd="slow" advTm="3000">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420FC9A5-0C2C-D033-A34F-F13FE472FD16}"/>
              </a:ext>
            </a:extLst>
          </p:cNvPr>
          <p:cNvSpPr>
            <a:spLocks noGrp="1"/>
          </p:cNvSpPr>
          <p:nvPr>
            <p:ph type="title"/>
          </p:nvPr>
        </p:nvSpPr>
        <p:spPr>
          <a:xfrm>
            <a:off x="320675" y="0"/>
            <a:ext cx="8229600" cy="1143000"/>
          </a:xfrm>
        </p:spPr>
        <p:txBody>
          <a:bodyPr/>
          <a:lstStyle/>
          <a:p>
            <a:r>
              <a:rPr lang="en-US" altLang="en-US">
                <a:latin typeface="Arial" panose="020B0604020202020204" pitchFamily="34" charset="0"/>
                <a:cs typeface="Arial" panose="020B0604020202020204" pitchFamily="34" charset="0"/>
              </a:rPr>
              <a:t>What are we looking for in </a:t>
            </a:r>
            <a:r>
              <a:rPr lang="en-US" altLang="en-US" i="1">
                <a:latin typeface="Arial" panose="020B0604020202020204" pitchFamily="34" charset="0"/>
                <a:cs typeface="Arial" panose="020B0604020202020204" pitchFamily="34" charset="0"/>
              </a:rPr>
              <a:t>Differentiation</a:t>
            </a:r>
            <a:r>
              <a:rPr lang="en-US" altLang="en-US">
                <a:latin typeface="Arial" panose="020B0604020202020204" pitchFamily="34" charset="0"/>
                <a:cs typeface="Arial" panose="020B0604020202020204" pitchFamily="34" charset="0"/>
              </a:rPr>
              <a:t>?</a:t>
            </a:r>
          </a:p>
        </p:txBody>
      </p:sp>
      <p:sp>
        <p:nvSpPr>
          <p:cNvPr id="17410" name="Rectangle 3">
            <a:extLst>
              <a:ext uri="{FF2B5EF4-FFF2-40B4-BE49-F238E27FC236}">
                <a16:creationId xmlns:a16="http://schemas.microsoft.com/office/drawing/2014/main" id="{D9A69513-6D96-712A-C25E-2F00A8C264B8}"/>
              </a:ext>
            </a:extLst>
          </p:cNvPr>
          <p:cNvSpPr>
            <a:spLocks noGrp="1" noChangeArrowheads="1"/>
          </p:cNvSpPr>
          <p:nvPr>
            <p:ph idx="1"/>
          </p:nvPr>
        </p:nvSpPr>
        <p:spPr/>
        <p:txBody>
          <a:bodyPr/>
          <a:lstStyle/>
          <a:p>
            <a:pPr>
              <a:buClr>
                <a:srgbClr val="000000"/>
              </a:buClr>
              <a:buSzPct val="65000"/>
              <a:buFontTx/>
              <a:buNone/>
            </a:pPr>
            <a:r>
              <a:rPr lang="en-GB" altLang="en-US" b="1">
                <a:latin typeface="Arial" panose="020B0604020202020204" pitchFamily="34" charset="0"/>
                <a:cs typeface="Arial" panose="020B0604020202020204" pitchFamily="34" charset="0"/>
              </a:rPr>
              <a:t>Specific topics:</a:t>
            </a: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Embryonic patterning and organogenesis</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Mechanisms of cell lineage commitment</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Tissue homeostasis</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Establishment of cellular polarity</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Stem cell differentiation</a:t>
            </a: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Cell reprogramming mechanisms</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Stability of the differentiated state</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Cell and tissue interactions in vivo and in vitro</a:t>
            </a: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Signal transduction pathways in development and differentiation</a:t>
            </a: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Carcinogenesis and cancer</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Mechanisms of cell growth and division especially relating to cancer</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r>
              <a:rPr lang="en-GB" altLang="en-US" sz="2000">
                <a:latin typeface="Arial" panose="020B0604020202020204" pitchFamily="34" charset="0"/>
                <a:cs typeface="Arial" panose="020B0604020202020204" pitchFamily="34" charset="0"/>
              </a:rPr>
              <a:t> Differentiation in regeneration and ageing</a:t>
            </a:r>
            <a:endParaRPr lang="en-US" altLang="en-US" sz="2000">
              <a:latin typeface="Arial" panose="020B0604020202020204" pitchFamily="34" charset="0"/>
              <a:cs typeface="Arial" panose="020B0604020202020204" pitchFamily="34" charset="0"/>
            </a:endParaRPr>
          </a:p>
          <a:p>
            <a:pPr>
              <a:buClr>
                <a:srgbClr val="000000"/>
              </a:buClr>
              <a:buSzPct val="65000"/>
              <a:buFont typeface="Wingdings" panose="05000000000000000000" pitchFamily="2" charset="2"/>
              <a:buChar char="u"/>
            </a:pPr>
            <a:endParaRPr lang="en-GB" altLang="en-US" sz="2000">
              <a:latin typeface="Arial" panose="020B0604020202020204" pitchFamily="34" charset="0"/>
              <a:cs typeface="Arial" panose="020B0604020202020204" pitchFamily="34" charset="0"/>
            </a:endParaRPr>
          </a:p>
          <a:p>
            <a:pPr algn="r">
              <a:buClr>
                <a:srgbClr val="000000"/>
              </a:buClr>
              <a:buSzPct val="65000"/>
              <a:buFontTx/>
              <a:buChar char="•"/>
            </a:pPr>
            <a:r>
              <a:rPr lang="en-GB" altLang="en-US" sz="2000" i="1">
                <a:latin typeface="Arial" panose="020B0604020202020204" pitchFamily="34" charset="0"/>
                <a:cs typeface="Arial" panose="020B0604020202020204" pitchFamily="34" charset="0"/>
              </a:rPr>
              <a:t>      </a:t>
            </a:r>
            <a:endParaRPr lang="en-US" altLang="en-US" sz="2000" i="1">
              <a:latin typeface="Arial" panose="020B0604020202020204" pitchFamily="34" charset="0"/>
              <a:cs typeface="Arial" panose="020B0604020202020204" pitchFamily="34" charset="0"/>
            </a:endParaRPr>
          </a:p>
        </p:txBody>
      </p:sp>
      <p:pic>
        <p:nvPicPr>
          <p:cNvPr id="17411" name="Picture 2">
            <a:extLst>
              <a:ext uri="{FF2B5EF4-FFF2-40B4-BE49-F238E27FC236}">
                <a16:creationId xmlns:a16="http://schemas.microsoft.com/office/drawing/2014/main" id="{06E8A7B9-DD84-1D84-B744-2541FC5D6E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066800"/>
            <a:ext cx="2514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a:extLst>
              <a:ext uri="{FF2B5EF4-FFF2-40B4-BE49-F238E27FC236}">
                <a16:creationId xmlns:a16="http://schemas.microsoft.com/office/drawing/2014/main" id="{6E79B72D-E360-2FB8-D221-5A00C935B2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5486400"/>
            <a:ext cx="11064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24F0839-AE24-DE12-FAD0-ABB09146C33B}"/>
              </a:ext>
            </a:extLst>
          </p:cNvPr>
          <p:cNvSpPr>
            <a:spLocks noChangeArrowheads="1"/>
          </p:cNvSpPr>
          <p:nvPr/>
        </p:nvSpPr>
        <p:spPr bwMode="auto">
          <a:xfrm>
            <a:off x="304800" y="2286000"/>
            <a:ext cx="8839200" cy="4572000"/>
          </a:xfrm>
          <a:prstGeom prst="rect">
            <a:avLst/>
          </a:prstGeom>
          <a:gradFill rotWithShape="1">
            <a:gsLst>
              <a:gs pos="0">
                <a:srgbClr val="FFBA6D"/>
              </a:gs>
              <a:gs pos="100000">
                <a:srgbClr val="FF9914"/>
              </a:gs>
            </a:gsLst>
            <a:lin ang="5400000"/>
          </a:gra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r>
              <a:rPr lang="en-US" dirty="0">
                <a:solidFill>
                  <a:schemeClr val="lt1"/>
                </a:solidFill>
                <a:latin typeface="+mn-lt"/>
                <a:ea typeface="+mn-ea"/>
              </a:rPr>
              <a:t>A</a:t>
            </a:r>
          </a:p>
        </p:txBody>
      </p:sp>
      <p:pic>
        <p:nvPicPr>
          <p:cNvPr id="18435" name="Picture 9" descr="20100510-bejc-laurance2.jpg">
            <a:extLst>
              <a:ext uri="{FF2B5EF4-FFF2-40B4-BE49-F238E27FC236}">
                <a16:creationId xmlns:a16="http://schemas.microsoft.com/office/drawing/2014/main" id="{830A6F98-C4E8-E181-7CBE-C0FAB33D28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093913"/>
            <a:ext cx="5867400" cy="476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13">
            <a:extLst>
              <a:ext uri="{FF2B5EF4-FFF2-40B4-BE49-F238E27FC236}">
                <a16:creationId xmlns:a16="http://schemas.microsoft.com/office/drawing/2014/main" id="{3462ACF6-B012-3902-9123-28F14E477F6B}"/>
              </a:ext>
            </a:extLst>
          </p:cNvPr>
          <p:cNvSpPr txBox="1">
            <a:spLocks noChangeArrowheads="1"/>
          </p:cNvSpPr>
          <p:nvPr/>
        </p:nvSpPr>
        <p:spPr bwMode="auto">
          <a:xfrm>
            <a:off x="228600" y="914400"/>
            <a:ext cx="8915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Aft>
                <a:spcPts val="1200"/>
              </a:spcAft>
            </a:pPr>
            <a:r>
              <a:rPr lang="en-US" altLang="en-US" sz="3200" b="1">
                <a:solidFill>
                  <a:schemeClr val="bg1"/>
                </a:solidFill>
              </a:rPr>
              <a:t>Consider sending your next paper to </a:t>
            </a:r>
            <a:r>
              <a:rPr lang="en-US" altLang="en-US" sz="3200" b="1" i="1">
                <a:solidFill>
                  <a:schemeClr val="bg1"/>
                </a:solidFill>
              </a:rPr>
              <a:t>Differentiation</a:t>
            </a:r>
            <a:r>
              <a:rPr lang="en-US" altLang="en-US" sz="3200" b="1">
                <a:solidFill>
                  <a:schemeClr val="bg1"/>
                </a:solidFill>
              </a:rPr>
              <a:t>…and avoid this!</a:t>
            </a:r>
          </a:p>
        </p:txBody>
      </p:sp>
    </p:spTree>
  </p:cSld>
  <p:clrMapOvr>
    <a:masterClrMapping/>
  </p:clrMapOvr>
  <p:transition spd="slow" advTm="3000">
    <p:wipe/>
  </p:transition>
</p:sld>
</file>

<file path=ppt/theme/theme1.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FF9933"/>
      </a:accent1>
      <a:accent2>
        <a:srgbClr val="333399"/>
      </a:accent2>
      <a:accent3>
        <a:srgbClr val="FFFFFF"/>
      </a:accent3>
      <a:accent4>
        <a:srgbClr val="000000"/>
      </a:accent4>
      <a:accent5>
        <a:srgbClr val="FFCAAD"/>
      </a:accent5>
      <a:accent6>
        <a:srgbClr val="2D2D8A"/>
      </a:accent6>
      <a:hlink>
        <a:srgbClr val="FFFFFF"/>
      </a:hlink>
      <a:folHlink>
        <a:srgbClr val="FFFFFF"/>
      </a:folHlink>
    </a:clrScheme>
    <a:fontScheme name="Default Desig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FF9933"/>
        </a:accent1>
        <a:accent2>
          <a:srgbClr val="333399"/>
        </a:accent2>
        <a:accent3>
          <a:srgbClr val="FFFFFF"/>
        </a:accent3>
        <a:accent4>
          <a:srgbClr val="000000"/>
        </a:accent4>
        <a:accent5>
          <a:srgbClr val="FFCAAD"/>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FF9933"/>
        </a:accent1>
        <a:accent2>
          <a:srgbClr val="333399"/>
        </a:accent2>
        <a:accent3>
          <a:srgbClr val="FFFFFF"/>
        </a:accent3>
        <a:accent4>
          <a:srgbClr val="000000"/>
        </a:accent4>
        <a:accent5>
          <a:srgbClr val="FFCAAD"/>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FF9933"/>
        </a:accent1>
        <a:accent2>
          <a:srgbClr val="FF9933"/>
        </a:accent2>
        <a:accent3>
          <a:srgbClr val="FFFFFF"/>
        </a:accent3>
        <a:accent4>
          <a:srgbClr val="000000"/>
        </a:accent4>
        <a:accent5>
          <a:srgbClr val="FFCAAD"/>
        </a:accent5>
        <a:accent6>
          <a:srgbClr val="E78A2D"/>
        </a:accent6>
        <a:hlink>
          <a:srgbClr val="00759B"/>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1_Default Design 14">
    <a:dk1>
      <a:srgbClr val="000000"/>
    </a:dk1>
    <a:lt1>
      <a:srgbClr val="FFFFFF"/>
    </a:lt1>
    <a:dk2>
      <a:srgbClr val="000000"/>
    </a:dk2>
    <a:lt2>
      <a:srgbClr val="808080"/>
    </a:lt2>
    <a:accent1>
      <a:srgbClr val="FF9933"/>
    </a:accent1>
    <a:accent2>
      <a:srgbClr val="FF9933"/>
    </a:accent2>
    <a:accent3>
      <a:srgbClr val="FFFFFF"/>
    </a:accent3>
    <a:accent4>
      <a:srgbClr val="000000"/>
    </a:accent4>
    <a:accent5>
      <a:srgbClr val="FFCAAD"/>
    </a:accent5>
    <a:accent6>
      <a:srgbClr val="E78A2D"/>
    </a:accent6>
    <a:hlink>
      <a:srgbClr val="00759B"/>
    </a:hlink>
    <a:folHlink>
      <a:srgbClr val="66666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F7154F7F97FA84CBA6488A00F160B19" ma:contentTypeVersion="2" ma:contentTypeDescription="Create a new document." ma:contentTypeScope="" ma:versionID="f5637fccd0f70fcc85d463b859ff6809">
  <xsd:schema xmlns:xsd="http://www.w3.org/2001/XMLSchema" xmlns:xs="http://www.w3.org/2001/XMLSchema" xmlns:p="http://schemas.microsoft.com/office/2006/metadata/properties" xmlns:ns1="http://schemas.microsoft.com/sharepoint/v3" xmlns:ns2="2795a4e5-8e50-4ad1-8595-dc50dc7f98a5" targetNamespace="http://schemas.microsoft.com/office/2006/metadata/properties" ma:root="true" ma:fieldsID="f2bda8211d4399921fd5e10cabe524ae" ns1:_="" ns2:_="">
    <xsd:import namespace="http://schemas.microsoft.com/sharepoint/v3"/>
    <xsd:import namespace="2795a4e5-8e50-4ad1-8595-dc50dc7f98a5"/>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795a4e5-8e50-4ad1-8595-dc50dc7f98a5"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5394A9-737C-4143-9ED8-5FB61AAE0492}">
  <ds:schemaRefs>
    <ds:schemaRef ds:uri="http://schemas.microsoft.com/sharepoint/v3/contenttype/forms"/>
  </ds:schemaRefs>
</ds:datastoreItem>
</file>

<file path=customXml/itemProps2.xml><?xml version="1.0" encoding="utf-8"?>
<ds:datastoreItem xmlns:ds="http://schemas.openxmlformats.org/officeDocument/2006/customXml" ds:itemID="{12AFC7E4-278A-439C-B6D4-DEE4297221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795a4e5-8e50-4ad1-8595-dc50dc7f98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1457</TotalTime>
  <Words>1236</Words>
  <Application>Microsoft Office PowerPoint</Application>
  <PresentationFormat>On-screen Show (4:3)</PresentationFormat>
  <Paragraphs>105</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MS PGothic</vt:lpstr>
      <vt:lpstr>Arial Narrow</vt:lpstr>
      <vt:lpstr>Calibri</vt:lpstr>
      <vt:lpstr>Wingdings</vt:lpstr>
      <vt:lpstr>Default Design</vt:lpstr>
      <vt:lpstr>How to get my paper published?</vt:lpstr>
      <vt:lpstr>How to publish a paper</vt:lpstr>
      <vt:lpstr>What makes a good paper? Groundwork</vt:lpstr>
      <vt:lpstr>Groundwork: is your story convincing?</vt:lpstr>
      <vt:lpstr>Groundwork: think in Figures</vt:lpstr>
      <vt:lpstr>Frequent mistakes in preparing a paper</vt:lpstr>
      <vt:lpstr>Frequent mistakes in preparing a paper</vt:lpstr>
      <vt:lpstr>Frequent mistakes in preparing a paper</vt:lpstr>
      <vt:lpstr>Frequent mistakes in preparing a paper</vt:lpstr>
      <vt:lpstr>Frequent mistakes in preparing a paper</vt:lpstr>
      <vt:lpstr>Helping the review process</vt:lpstr>
      <vt:lpstr>Further tips</vt:lpstr>
      <vt:lpstr>Choosing an appropriate journal</vt:lpstr>
      <vt:lpstr>What are we looking for in Differentiation?</vt:lpstr>
      <vt:lpstr>What are we looking for in Differentiation?</vt:lpstr>
      <vt:lpstr>PowerPoint Presentation</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Elsevier</dc:creator>
  <cp:lastModifiedBy>Maren Johnson</cp:lastModifiedBy>
  <cp:revision>140</cp:revision>
  <dcterms:created xsi:type="dcterms:W3CDTF">2012-11-07T15:24:17Z</dcterms:created>
  <dcterms:modified xsi:type="dcterms:W3CDTF">2026-07-23T17:41:37Z</dcterms:modified>
</cp:coreProperties>
</file>